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Lst>
  <p:notesMasterIdLst>
    <p:notesMasterId r:id="rId6"/>
  </p:notesMasterIdLst>
  <p:sldIdLst>
    <p:sldId id="256"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EC1D1-5CD4-41FA-924B-133AD88DE88D}"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C28DF-2BC0-4858-908E-DFADA9405437}" type="slidenum">
              <a:rPr lang="en-US" smtClean="0"/>
              <a:t>‹#›</a:t>
            </a:fld>
            <a:endParaRPr lang="en-US"/>
          </a:p>
        </p:txBody>
      </p:sp>
    </p:spTree>
    <p:extLst>
      <p:ext uri="{BB962C8B-B14F-4D97-AF65-F5344CB8AC3E}">
        <p14:creationId xmlns:p14="http://schemas.microsoft.com/office/powerpoint/2010/main" val="35811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C0409-965C-44FD-BA4C-3E55632084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8088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三个阶段</a:t>
            </a:r>
            <a:r>
              <a:rPr lang="en-US" altLang="zh-CN" dirty="0"/>
              <a:t>-Connect –Collect-Comprehend: </a:t>
            </a:r>
          </a:p>
          <a:p>
            <a:r>
              <a:rPr lang="zh-CN" altLang="en-US" dirty="0"/>
              <a:t>第一阶段，基于</a:t>
            </a:r>
            <a:r>
              <a:rPr lang="en-US" altLang="zh-CN" dirty="0"/>
              <a:t>CCTV</a:t>
            </a:r>
            <a:r>
              <a:rPr lang="zh-CN" altLang="en-US" dirty="0"/>
              <a:t>系统的城市监控覆盖各个业务部门，实现事件的实时监控和预警，</a:t>
            </a:r>
            <a:endParaRPr lang="en-US" altLang="zh-CN" dirty="0"/>
          </a:p>
          <a:p>
            <a:r>
              <a:rPr lang="zh-CN" altLang="en-US" dirty="0"/>
              <a:t>第二阶段，通过</a:t>
            </a:r>
            <a:r>
              <a:rPr lang="en-US" altLang="zh-CN" dirty="0"/>
              <a:t>IOT</a:t>
            </a:r>
            <a:r>
              <a:rPr lang="zh-CN" altLang="en-US" dirty="0"/>
              <a:t>智能设备的能力注入，对现实世界进行结构化数据的（</a:t>
            </a:r>
            <a:r>
              <a:rPr lang="en-US" altLang="zh-CN" dirty="0"/>
              <a:t>IOT</a:t>
            </a:r>
            <a:r>
              <a:rPr lang="zh-CN" altLang="en-US" dirty="0"/>
              <a:t>数据如人、车、人体、环境数据）等进行提取和展现（如果是和</a:t>
            </a:r>
            <a:r>
              <a:rPr lang="en-US" altLang="zh-CN" dirty="0"/>
              <a:t>SI</a:t>
            </a:r>
            <a:r>
              <a:rPr lang="zh-CN" altLang="en-US" dirty="0"/>
              <a:t>交流，则需要重点强调，</a:t>
            </a:r>
            <a:r>
              <a:rPr lang="en-US" altLang="zh-CN" dirty="0"/>
              <a:t>IOT</a:t>
            </a:r>
            <a:r>
              <a:rPr lang="zh-CN" altLang="en-US" dirty="0"/>
              <a:t>数据可以加强和用户的黏性，摆脱传统的</a:t>
            </a:r>
            <a:r>
              <a:rPr lang="en-US" altLang="zh-CN" dirty="0"/>
              <a:t>CCTV</a:t>
            </a:r>
            <a:r>
              <a:rPr lang="zh-CN" altLang="en-US" dirty="0"/>
              <a:t>价格战的红海竞争，与用户强绑定进行深耕，同时也需要明确智能的注入，让项目从第一阶段的传统</a:t>
            </a:r>
            <a:r>
              <a:rPr lang="en-US" altLang="zh-CN" dirty="0"/>
              <a:t>CCTV</a:t>
            </a:r>
            <a:r>
              <a:rPr lang="zh-CN" altLang="en-US" dirty="0"/>
              <a:t>变成了第二阶段的</a:t>
            </a:r>
            <a:r>
              <a:rPr lang="en-US" altLang="zh-CN" dirty="0"/>
              <a:t>IT</a:t>
            </a:r>
            <a:r>
              <a:rPr lang="zh-CN" altLang="en-US" dirty="0"/>
              <a:t>系统设计，</a:t>
            </a:r>
            <a:r>
              <a:rPr lang="en-US" altLang="zh-CN" dirty="0"/>
              <a:t>SI</a:t>
            </a:r>
            <a:r>
              <a:rPr lang="zh-CN" altLang="en-US" dirty="0"/>
              <a:t>需要投入更多的资源去支撑和设计、落地）</a:t>
            </a:r>
            <a:endParaRPr lang="en-US" altLang="zh-CN" dirty="0"/>
          </a:p>
          <a:p>
            <a:r>
              <a:rPr lang="zh-CN" altLang="en-US" dirty="0"/>
              <a:t>第三阶段：基于</a:t>
            </a:r>
            <a:r>
              <a:rPr lang="en-US" altLang="zh-CN" dirty="0"/>
              <a:t>IOT</a:t>
            </a:r>
            <a:r>
              <a:rPr lang="zh-CN" altLang="en-US" dirty="0"/>
              <a:t>数据（现实世界的结构化数据）的基础上，结合用户的业务数据及用户的业务逻辑及经验（如用户的</a:t>
            </a:r>
            <a:r>
              <a:rPr lang="en-US" altLang="zh-CN" dirty="0"/>
              <a:t>OA</a:t>
            </a:r>
            <a:r>
              <a:rPr lang="zh-CN" altLang="en-US" dirty="0"/>
              <a:t>数据，用户的刑侦破案经验），在系统上进行用户的业务</a:t>
            </a:r>
            <a:r>
              <a:rPr lang="zh-CN" altLang="en-US" dirty="0" smtClean="0"/>
              <a:t>实现</a:t>
            </a:r>
            <a:endParaRPr lang="en-US" altLang="zh-CN" dirty="0" smtClean="0"/>
          </a:p>
          <a:p>
            <a:r>
              <a:rPr lang="en-US" altLang="zh-CN" sz="1200" b="0" i="0" kern="1200" dirty="0" smtClean="0">
                <a:solidFill>
                  <a:schemeClr val="tx1"/>
                </a:solidFill>
                <a:effectLst/>
                <a:latin typeface="+mn-lt"/>
                <a:ea typeface="+mn-ea"/>
                <a:cs typeface="+mn-cs"/>
              </a:rPr>
              <a:t>Three stages - Connect - Collect - Comprehend:</a:t>
            </a:r>
          </a:p>
          <a:p>
            <a:r>
              <a:rPr lang="en-US" altLang="zh-CN" sz="1200" b="0" i="0" kern="1200" dirty="0" smtClean="0">
                <a:solidFill>
                  <a:schemeClr val="tx1"/>
                </a:solidFill>
                <a:effectLst/>
                <a:latin typeface="+mn-lt"/>
                <a:ea typeface="+mn-ea"/>
                <a:cs typeface="+mn-cs"/>
              </a:rPr>
              <a:t>In the first stage, urban monitoring based on CCTV system covers all business departments to realize real-time monitoring and early warning of events.</a:t>
            </a:r>
          </a:p>
          <a:p>
            <a:r>
              <a:rPr lang="en-US" altLang="zh-CN" sz="1200" b="0" i="0" kern="1200" dirty="0" smtClean="0">
                <a:solidFill>
                  <a:schemeClr val="tx1"/>
                </a:solidFill>
                <a:effectLst/>
                <a:latin typeface="+mn-lt"/>
                <a:ea typeface="+mn-ea"/>
                <a:cs typeface="+mn-cs"/>
              </a:rPr>
              <a:t>The second stage, through the IOT intelligent equipment capacity injection, in the real world for structured data (IOT data such as people, cars, the human body, environment) and so on carries on the extraction and display (if IT is to communicate with SI need to highlight, IOT data can strengthen and user viscosity, breaking away from the traditional CCTV competition on price of the red sea, deep tillage with user strong binding, also need to clear the intelligent injection, let the project from the first stage of the traditional CCTV turned into the second phase of the IT system design, SI need to invest more resources to support and design, the ground)</a:t>
            </a:r>
          </a:p>
          <a:p>
            <a:r>
              <a:rPr lang="en-US" altLang="zh-CN" sz="1200" b="0" i="0" kern="1200" dirty="0" smtClean="0">
                <a:solidFill>
                  <a:schemeClr val="tx1"/>
                </a:solidFill>
                <a:effectLst/>
                <a:latin typeface="+mn-lt"/>
                <a:ea typeface="+mn-ea"/>
                <a:cs typeface="+mn-cs"/>
              </a:rPr>
              <a:t>The third stage: based on </a:t>
            </a:r>
            <a:r>
              <a:rPr lang="en-US" altLang="zh-CN" sz="1200" b="0" i="0" kern="1200" dirty="0" err="1" smtClean="0">
                <a:solidFill>
                  <a:schemeClr val="tx1"/>
                </a:solidFill>
                <a:effectLst/>
                <a:latin typeface="+mn-lt"/>
                <a:ea typeface="+mn-ea"/>
                <a:cs typeface="+mn-cs"/>
              </a:rPr>
              <a:t>IoT</a:t>
            </a:r>
            <a:r>
              <a:rPr lang="en-US" altLang="zh-CN" sz="1200" b="0" i="0" kern="1200" dirty="0" smtClean="0">
                <a:solidFill>
                  <a:schemeClr val="tx1"/>
                </a:solidFill>
                <a:effectLst/>
                <a:latin typeface="+mn-lt"/>
                <a:ea typeface="+mn-ea"/>
                <a:cs typeface="+mn-cs"/>
              </a:rPr>
              <a:t> data (structured data in the real world), combined with users' business data and business logic and experience (such as users' OA data and experience in criminal investigation and solving cases), the user's business implementation is carried out on the system</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C0409-965C-44FD-BA4C-3E55632084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26294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356EA9-891C-4FFB-A6FE-24B1B203E505}"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331677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56EA9-891C-4FFB-A6FE-24B1B203E505}"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341845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56EA9-891C-4FFB-A6FE-24B1B203E505}"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262459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863157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VER CORPORATE">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E:\规划\Company Profile\2014\PPT模板\LOGO-01-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39719" y="185308"/>
            <a:ext cx="1726730" cy="51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2404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4" name="矩形 3"/>
          <p:cNvSpPr/>
          <p:nvPr userDrawn="1"/>
        </p:nvSpPr>
        <p:spPr>
          <a:xfrm>
            <a:off x="-1" y="5332204"/>
            <a:ext cx="12192000" cy="762898"/>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50000"/>
                </a:prstClr>
              </a:solidFill>
              <a:effectLst/>
              <a:uLnTx/>
              <a:uFillTx/>
              <a:latin typeface="Calibri"/>
              <a:ea typeface="宋体" panose="02010600030101010101" pitchFamily="2" charset="-122"/>
              <a:cs typeface="+mn-cs"/>
            </a:endParaRPr>
          </a:p>
        </p:txBody>
      </p:sp>
      <p:sp>
        <p:nvSpPr>
          <p:cNvPr id="5" name="矩形 4"/>
          <p:cNvSpPr/>
          <p:nvPr userDrawn="1"/>
        </p:nvSpPr>
        <p:spPr>
          <a:xfrm>
            <a:off x="102827" y="5283217"/>
            <a:ext cx="11969419" cy="800215"/>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a:ln>
                  <a:noFill/>
                </a:ln>
                <a:solidFill>
                  <a:srgbClr val="FF0000"/>
                </a:solidFill>
                <a:effectLst/>
                <a:uLnTx/>
                <a:uFillTx/>
                <a:latin typeface="Century Gothic" panose="020B0502020202020204" pitchFamily="34" charset="0"/>
                <a:ea typeface="微软雅黑" panose="020B0503020204020204" pitchFamily="34" charset="-122"/>
                <a:cs typeface="Times New Roman" panose="02020603050405020304" pitchFamily="18" charset="0"/>
              </a:rPr>
              <a:t>HIK</a:t>
            </a:r>
            <a:r>
              <a:rPr kumimoji="0" lang="en-US" altLang="zh-CN" sz="4400" b="1" i="1"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pitchFamily="34" charset="-122"/>
                <a:cs typeface="Times New Roman" panose="02020603050405020304" pitchFamily="18" charset="0"/>
              </a:rPr>
              <a:t>VISION</a:t>
            </a:r>
            <a:r>
              <a:rPr kumimoji="0" lang="en-US" altLang="zh-CN" sz="4400" b="1" i="0" u="none" strike="noStrike" kern="1200" cap="none" spc="0" normalizeH="0" baseline="0" noProof="0" dirty="0">
                <a:ln>
                  <a:noFill/>
                </a:ln>
                <a:solidFill>
                  <a:prstClr val="black"/>
                </a:solidFill>
                <a:effectLst/>
                <a:uLnTx/>
                <a:uFillTx/>
                <a:latin typeface="Century Gothic" panose="020B0502020202020204" pitchFamily="34" charset="0"/>
                <a:ea typeface="宋体" panose="02010600030101010101" pitchFamily="2" charset="-122"/>
                <a:cs typeface="Times New Roman" panose="02020603050405020304" pitchFamily="18" charset="0"/>
              </a:rPr>
              <a:t> is Your Partner in Success!</a:t>
            </a:r>
          </a:p>
        </p:txBody>
      </p:sp>
      <p:pic>
        <p:nvPicPr>
          <p:cNvPr id="6" name="Picture 2" descr="E:\规划\Company Profile\2014\PPT模板\LOGO-01-0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43105" y="83484"/>
            <a:ext cx="2070547" cy="613201"/>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userDrawn="1"/>
        </p:nvSpPr>
        <p:spPr>
          <a:xfrm>
            <a:off x="1492495" y="1491734"/>
            <a:ext cx="4616970"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uLnTx/>
                <a:uFillTx/>
                <a:latin typeface="Agency FB" panose="020B0503020202020204" pitchFamily="34" charset="0"/>
                <a:ea typeface="宋体" panose="02010600030101010101" pitchFamily="2" charset="-122"/>
                <a:cs typeface="+mn-cs"/>
              </a:rPr>
              <a:t>MANY THANKS !</a:t>
            </a:r>
            <a:endParaRPr kumimoji="0" lang="zh-CN" altLang="en-US" sz="6600" b="1" i="0" u="none" strike="noStrike" kern="1200" cap="none" spc="0" normalizeH="0" baseline="0" noProof="0" dirty="0">
              <a:ln>
                <a:noFill/>
              </a:ln>
              <a:solidFill>
                <a:srgbClr val="FF0000"/>
              </a:solidFill>
              <a:effectLst/>
              <a:uLnTx/>
              <a:uFillTx/>
              <a:latin typeface="Agency FB" panose="020B0503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636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79206"/>
          <a:stretch/>
        </p:blipFill>
        <p:spPr>
          <a:xfrm>
            <a:off x="0" y="0"/>
            <a:ext cx="12192000" cy="1426029"/>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686" y="307204"/>
            <a:ext cx="1992086" cy="344631"/>
          </a:xfrm>
          <a:prstGeom prst="rect">
            <a:avLst/>
          </a:prstGeom>
        </p:spPr>
      </p:pic>
    </p:spTree>
    <p:extLst>
      <p:ext uri="{BB962C8B-B14F-4D97-AF65-F5344CB8AC3E}">
        <p14:creationId xmlns:p14="http://schemas.microsoft.com/office/powerpoint/2010/main" val="113615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66EB7C-6B2A-4AEE-B520-132DD6FBEDCF}" type="datetimeFigureOut">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2023/6/7</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5E73B0-16CA-41DE-9353-060B513A9612}" type="slidenum">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46283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VER CORPORATE">
    <p:spTree>
      <p:nvGrpSpPr>
        <p:cNvPr id="1" name=""/>
        <p:cNvGrpSpPr/>
        <p:nvPr/>
      </p:nvGrpSpPr>
      <p:grpSpPr>
        <a:xfrm>
          <a:off x="0" y="0"/>
          <a:ext cx="0" cy="0"/>
          <a:chOff x="0" y="0"/>
          <a:chExt cx="0" cy="0"/>
        </a:xfrm>
      </p:grpSpPr>
      <p:sp>
        <p:nvSpPr>
          <p:cNvPr id="4" name="矩形 3"/>
          <p:cNvSpPr/>
          <p:nvPr userDrawn="1"/>
        </p:nvSpPr>
        <p:spPr>
          <a:xfrm flipH="1" flipV="1">
            <a:off x="0" y="-1"/>
            <a:ext cx="12192000" cy="685800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2" descr="E:\规划\Company Profile\2014\PPT模板\LOGO-01-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15809" y="207079"/>
            <a:ext cx="1632181" cy="48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478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正文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DF3ADAC1-2CEA-4B79-BFDD-91785178BEC2}"/>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矩形 4"/>
          <p:cNvSpPr/>
          <p:nvPr userDrawn="1"/>
        </p:nvSpPr>
        <p:spPr>
          <a:xfrm>
            <a:off x="-1" y="0"/>
            <a:ext cx="12192000" cy="6858000"/>
          </a:xfrm>
          <a:prstGeom prst="rect">
            <a:avLst/>
          </a:prstGeom>
          <a:gradFill>
            <a:gsLst>
              <a:gs pos="0">
                <a:schemeClr val="accent1">
                  <a:lumMod val="5000"/>
                  <a:lumOff val="95000"/>
                  <a:alpha val="0"/>
                </a:schemeClr>
              </a:gs>
              <a:gs pos="60000">
                <a:srgbClr val="767A7D">
                  <a:alpha val="40000"/>
                </a:srgbClr>
              </a:gs>
              <a:gs pos="100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glow rad="127000">
                  <a:srgbClr val="FF8021">
                    <a:lumMod val="60000"/>
                    <a:lumOff val="40000"/>
                  </a:srgbClr>
                </a:glow>
              </a:effectLst>
              <a:uLnTx/>
              <a:uFillTx/>
              <a:latin typeface="Calibri"/>
              <a:ea typeface="宋体" panose="02010600030101010101" pitchFamily="2" charset="-122"/>
              <a:cs typeface="+mn-cs"/>
            </a:endParaRPr>
          </a:p>
        </p:txBody>
      </p:sp>
      <p:sp>
        <p:nvSpPr>
          <p:cNvPr id="2" name="标题 1"/>
          <p:cNvSpPr>
            <a:spLocks noGrp="1"/>
          </p:cNvSpPr>
          <p:nvPr>
            <p:ph type="title"/>
          </p:nvPr>
        </p:nvSpPr>
        <p:spPr>
          <a:xfrm>
            <a:off x="670718" y="101600"/>
            <a:ext cx="10850563" cy="584200"/>
          </a:xfrm>
          <a:effectLst>
            <a:glow rad="63500">
              <a:schemeClr val="accent1">
                <a:satMod val="175000"/>
                <a:alpha val="40000"/>
              </a:schemeClr>
            </a:glow>
          </a:effectLst>
        </p:spPr>
        <p:txBody>
          <a:bodyPr/>
          <a:lstStyle>
            <a:lvl1pPr>
              <a:defRPr>
                <a:solidFill>
                  <a:schemeClr val="bg1"/>
                </a:solidFill>
                <a:effectLst>
                  <a:glow rad="63500">
                    <a:schemeClr val="accent1">
                      <a:alpha val="40000"/>
                    </a:schemeClr>
                  </a:glow>
                </a:effectLst>
              </a:defRPr>
            </a:lvl1pPr>
          </a:lstStyle>
          <a:p>
            <a:r>
              <a:rPr lang="zh-CN" altLang="en-US" dirty="0"/>
              <a:t>单击此处编辑母版标题样式</a:t>
            </a:r>
          </a:p>
        </p:txBody>
      </p:sp>
      <p:sp>
        <p:nvSpPr>
          <p:cNvPr id="7" name="right-arrowheads_44810"/>
          <p:cNvSpPr>
            <a:spLocks noChangeAspect="1"/>
          </p:cNvSpPr>
          <p:nvPr userDrawn="1"/>
        </p:nvSpPr>
        <p:spPr bwMode="auto">
          <a:xfrm>
            <a:off x="95522" y="191834"/>
            <a:ext cx="479674" cy="468566"/>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chemeClr val="accent1"/>
          </a:solidFill>
          <a:ln>
            <a:noFill/>
          </a:ln>
        </p:spPr>
      </p:sp>
    </p:spTree>
    <p:extLst>
      <p:ext uri="{BB962C8B-B14F-4D97-AF65-F5344CB8AC3E}">
        <p14:creationId xmlns:p14="http://schemas.microsoft.com/office/powerpoint/2010/main" val="123176514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36076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56EA9-891C-4FFB-A6FE-24B1B203E505}"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1498375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VER CORPORATE">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E:\规划\Company Profile\2014\PPT模板\LOGO-01-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39719" y="185308"/>
            <a:ext cx="1726730" cy="51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96429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4" name="矩形 3"/>
          <p:cNvSpPr/>
          <p:nvPr userDrawn="1"/>
        </p:nvSpPr>
        <p:spPr>
          <a:xfrm>
            <a:off x="-1" y="5332204"/>
            <a:ext cx="12192000" cy="762898"/>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50000"/>
                </a:prstClr>
              </a:solidFill>
              <a:effectLst/>
              <a:uLnTx/>
              <a:uFillTx/>
              <a:latin typeface="Calibri"/>
              <a:ea typeface="宋体" panose="02010600030101010101" pitchFamily="2" charset="-122"/>
              <a:cs typeface="+mn-cs"/>
            </a:endParaRPr>
          </a:p>
        </p:txBody>
      </p:sp>
      <p:sp>
        <p:nvSpPr>
          <p:cNvPr id="5" name="矩形 4"/>
          <p:cNvSpPr/>
          <p:nvPr userDrawn="1"/>
        </p:nvSpPr>
        <p:spPr>
          <a:xfrm>
            <a:off x="102827" y="5283217"/>
            <a:ext cx="11969419" cy="800215"/>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a:ln>
                  <a:noFill/>
                </a:ln>
                <a:solidFill>
                  <a:srgbClr val="FF0000"/>
                </a:solidFill>
                <a:effectLst/>
                <a:uLnTx/>
                <a:uFillTx/>
                <a:latin typeface="Century Gothic" panose="020B0502020202020204" pitchFamily="34" charset="0"/>
                <a:ea typeface="微软雅黑" panose="020B0503020204020204" pitchFamily="34" charset="-122"/>
                <a:cs typeface="Times New Roman" panose="02020603050405020304" pitchFamily="18" charset="0"/>
              </a:rPr>
              <a:t>HIK</a:t>
            </a:r>
            <a:r>
              <a:rPr kumimoji="0" lang="en-US" altLang="zh-CN" sz="4400" b="1" i="1"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pitchFamily="34" charset="-122"/>
                <a:cs typeface="Times New Roman" panose="02020603050405020304" pitchFamily="18" charset="0"/>
              </a:rPr>
              <a:t>VISION</a:t>
            </a:r>
            <a:r>
              <a:rPr kumimoji="0" lang="en-US" altLang="zh-CN" sz="4400" b="1" i="0" u="none" strike="noStrike" kern="1200" cap="none" spc="0" normalizeH="0" baseline="0" noProof="0" dirty="0">
                <a:ln>
                  <a:noFill/>
                </a:ln>
                <a:solidFill>
                  <a:prstClr val="black"/>
                </a:solidFill>
                <a:effectLst/>
                <a:uLnTx/>
                <a:uFillTx/>
                <a:latin typeface="Century Gothic" panose="020B0502020202020204" pitchFamily="34" charset="0"/>
                <a:ea typeface="宋体" panose="02010600030101010101" pitchFamily="2" charset="-122"/>
                <a:cs typeface="Times New Roman" panose="02020603050405020304" pitchFamily="18" charset="0"/>
              </a:rPr>
              <a:t> is Your Partner in Success!</a:t>
            </a:r>
          </a:p>
        </p:txBody>
      </p:sp>
      <p:pic>
        <p:nvPicPr>
          <p:cNvPr id="6" name="Picture 2" descr="E:\规划\Company Profile\2014\PPT模板\LOGO-01-0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43105" y="83484"/>
            <a:ext cx="2070547" cy="613201"/>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userDrawn="1"/>
        </p:nvSpPr>
        <p:spPr>
          <a:xfrm>
            <a:off x="1492495" y="1491734"/>
            <a:ext cx="4616970"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uLnTx/>
                <a:uFillTx/>
                <a:latin typeface="Agency FB" panose="020B0503020202020204" pitchFamily="34" charset="0"/>
                <a:ea typeface="宋体" panose="02010600030101010101" pitchFamily="2" charset="-122"/>
                <a:cs typeface="+mn-cs"/>
              </a:rPr>
              <a:t>MANY THANKS !</a:t>
            </a:r>
            <a:endParaRPr kumimoji="0" lang="zh-CN" altLang="en-US" sz="6600" b="1" i="0" u="none" strike="noStrike" kern="1200" cap="none" spc="0" normalizeH="0" baseline="0" noProof="0" dirty="0">
              <a:ln>
                <a:noFill/>
              </a:ln>
              <a:solidFill>
                <a:srgbClr val="FF0000"/>
              </a:solidFill>
              <a:effectLst/>
              <a:uLnTx/>
              <a:uFillTx/>
              <a:latin typeface="Agency FB" panose="020B0503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2221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79206"/>
          <a:stretch/>
        </p:blipFill>
        <p:spPr>
          <a:xfrm>
            <a:off x="0" y="0"/>
            <a:ext cx="12192000" cy="1426029"/>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686" y="307204"/>
            <a:ext cx="1992086" cy="344631"/>
          </a:xfrm>
          <a:prstGeom prst="rect">
            <a:avLst/>
          </a:prstGeom>
        </p:spPr>
      </p:pic>
    </p:spTree>
    <p:extLst>
      <p:ext uri="{BB962C8B-B14F-4D97-AF65-F5344CB8AC3E}">
        <p14:creationId xmlns:p14="http://schemas.microsoft.com/office/powerpoint/2010/main" val="3813572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66EB7C-6B2A-4AEE-B520-132DD6FBEDCF}" type="datetimeFigureOut">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2023/6/7</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5E73B0-16CA-41DE-9353-060B513A9612}" type="slidenum">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5566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 CORPORATE">
    <p:spTree>
      <p:nvGrpSpPr>
        <p:cNvPr id="1" name=""/>
        <p:cNvGrpSpPr/>
        <p:nvPr/>
      </p:nvGrpSpPr>
      <p:grpSpPr>
        <a:xfrm>
          <a:off x="0" y="0"/>
          <a:ext cx="0" cy="0"/>
          <a:chOff x="0" y="0"/>
          <a:chExt cx="0" cy="0"/>
        </a:xfrm>
      </p:grpSpPr>
      <p:sp>
        <p:nvSpPr>
          <p:cNvPr id="4" name="矩形 3"/>
          <p:cNvSpPr/>
          <p:nvPr userDrawn="1"/>
        </p:nvSpPr>
        <p:spPr>
          <a:xfrm flipH="1" flipV="1">
            <a:off x="0" y="-1"/>
            <a:ext cx="12192000" cy="685800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2" descr="E:\规划\Company Profile\2014\PPT模板\LOGO-01-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15809" y="207079"/>
            <a:ext cx="1632181" cy="48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11649"/>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正文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DF3ADAC1-2CEA-4B79-BFDD-91785178BEC2}"/>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矩形 4"/>
          <p:cNvSpPr/>
          <p:nvPr userDrawn="1"/>
        </p:nvSpPr>
        <p:spPr>
          <a:xfrm>
            <a:off x="-1" y="0"/>
            <a:ext cx="12192000" cy="6858000"/>
          </a:xfrm>
          <a:prstGeom prst="rect">
            <a:avLst/>
          </a:prstGeom>
          <a:gradFill>
            <a:gsLst>
              <a:gs pos="0">
                <a:schemeClr val="accent1">
                  <a:lumMod val="5000"/>
                  <a:lumOff val="95000"/>
                  <a:alpha val="0"/>
                </a:schemeClr>
              </a:gs>
              <a:gs pos="60000">
                <a:srgbClr val="767A7D">
                  <a:alpha val="40000"/>
                </a:srgbClr>
              </a:gs>
              <a:gs pos="100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glow rad="127000">
                  <a:srgbClr val="FF8021">
                    <a:lumMod val="60000"/>
                    <a:lumOff val="40000"/>
                  </a:srgbClr>
                </a:glow>
              </a:effectLst>
              <a:uLnTx/>
              <a:uFillTx/>
              <a:latin typeface="Calibri"/>
              <a:ea typeface="宋体" panose="02010600030101010101" pitchFamily="2" charset="-122"/>
              <a:cs typeface="+mn-cs"/>
            </a:endParaRPr>
          </a:p>
        </p:txBody>
      </p:sp>
      <p:sp>
        <p:nvSpPr>
          <p:cNvPr id="2" name="标题 1"/>
          <p:cNvSpPr>
            <a:spLocks noGrp="1"/>
          </p:cNvSpPr>
          <p:nvPr>
            <p:ph type="title"/>
          </p:nvPr>
        </p:nvSpPr>
        <p:spPr>
          <a:xfrm>
            <a:off x="670718" y="101600"/>
            <a:ext cx="10850563" cy="584200"/>
          </a:xfrm>
          <a:effectLst>
            <a:glow rad="63500">
              <a:schemeClr val="accent1">
                <a:satMod val="175000"/>
                <a:alpha val="40000"/>
              </a:schemeClr>
            </a:glow>
          </a:effectLst>
        </p:spPr>
        <p:txBody>
          <a:bodyPr/>
          <a:lstStyle>
            <a:lvl1pPr>
              <a:defRPr>
                <a:solidFill>
                  <a:schemeClr val="bg1"/>
                </a:solidFill>
                <a:effectLst>
                  <a:glow rad="63500">
                    <a:schemeClr val="accent1">
                      <a:alpha val="40000"/>
                    </a:schemeClr>
                  </a:glow>
                </a:effectLst>
              </a:defRPr>
            </a:lvl1pPr>
          </a:lstStyle>
          <a:p>
            <a:r>
              <a:rPr lang="zh-CN" altLang="en-US" dirty="0"/>
              <a:t>单击此处编辑母版标题样式</a:t>
            </a:r>
          </a:p>
        </p:txBody>
      </p:sp>
      <p:sp>
        <p:nvSpPr>
          <p:cNvPr id="7" name="right-arrowheads_44810"/>
          <p:cNvSpPr>
            <a:spLocks noChangeAspect="1"/>
          </p:cNvSpPr>
          <p:nvPr userDrawn="1"/>
        </p:nvSpPr>
        <p:spPr bwMode="auto">
          <a:xfrm>
            <a:off x="95522" y="191834"/>
            <a:ext cx="479674" cy="468566"/>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chemeClr val="accent1"/>
          </a:solidFill>
          <a:ln>
            <a:noFill/>
          </a:ln>
        </p:spPr>
      </p:sp>
    </p:spTree>
    <p:extLst>
      <p:ext uri="{BB962C8B-B14F-4D97-AF65-F5344CB8AC3E}">
        <p14:creationId xmlns:p14="http://schemas.microsoft.com/office/powerpoint/2010/main" val="166725940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356EA9-891C-4FFB-A6FE-24B1B203E505}"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198546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356EA9-891C-4FFB-A6FE-24B1B203E505}"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341027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356EA9-891C-4FFB-A6FE-24B1B203E505}"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157802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356EA9-891C-4FFB-A6FE-24B1B203E505}"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25077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56EA9-891C-4FFB-A6FE-24B1B203E505}"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338887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356EA9-891C-4FFB-A6FE-24B1B203E505}"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115103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356EA9-891C-4FFB-A6FE-24B1B203E505}"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A1B1-B183-4BB3-93B0-E9EA9FBCA0C8}" type="slidenum">
              <a:rPr lang="en-US" smtClean="0"/>
              <a:t>‹#›</a:t>
            </a:fld>
            <a:endParaRPr lang="en-US"/>
          </a:p>
        </p:txBody>
      </p:sp>
    </p:spTree>
    <p:extLst>
      <p:ext uri="{BB962C8B-B14F-4D97-AF65-F5344CB8AC3E}">
        <p14:creationId xmlns:p14="http://schemas.microsoft.com/office/powerpoint/2010/main" val="241388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6EA9-891C-4FFB-A6FE-24B1B203E505}" type="datetimeFigureOut">
              <a:rPr lang="en-US" smtClean="0"/>
              <a:t>6/7/2023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8A1B1-B183-4BB3-93B0-E9EA9FBCA0C8}" type="slidenum">
              <a:rPr lang="en-US" smtClean="0"/>
              <a:t>‹#›</a:t>
            </a:fld>
            <a:endParaRPr lang="en-US"/>
          </a:p>
        </p:txBody>
      </p:sp>
    </p:spTree>
    <p:extLst>
      <p:ext uri="{BB962C8B-B14F-4D97-AF65-F5344CB8AC3E}">
        <p14:creationId xmlns:p14="http://schemas.microsoft.com/office/powerpoint/2010/main" val="69129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685800" y="6296025"/>
            <a:ext cx="2819400"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2" name="图片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40686" y="307204"/>
            <a:ext cx="1992086" cy="344631"/>
          </a:xfrm>
          <a:prstGeom prst="rect">
            <a:avLst/>
          </a:prstGeom>
        </p:spPr>
      </p:pic>
    </p:spTree>
    <p:extLst>
      <p:ext uri="{BB962C8B-B14F-4D97-AF65-F5344CB8AC3E}">
        <p14:creationId xmlns:p14="http://schemas.microsoft.com/office/powerpoint/2010/main" val="1264307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685800" y="6296025"/>
            <a:ext cx="2819400"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2" name="图片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40686" y="307204"/>
            <a:ext cx="1992086" cy="344631"/>
          </a:xfrm>
          <a:prstGeom prst="rect">
            <a:avLst/>
          </a:prstGeom>
        </p:spPr>
      </p:pic>
    </p:spTree>
    <p:extLst>
      <p:ext uri="{BB962C8B-B14F-4D97-AF65-F5344CB8AC3E}">
        <p14:creationId xmlns:p14="http://schemas.microsoft.com/office/powerpoint/2010/main" val="3173031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slideLayout" Target="../slideLayouts/slideLayout15.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video" Target="../media/media1.mp4"/><Relationship Id="rId16" Type="http://schemas.openxmlformats.org/officeDocument/2006/relationships/image" Target="../media/image18.png"/><Relationship Id="rId1" Type="http://schemas.microsoft.com/office/2007/relationships/media" Target="../media/media1.mp4"/><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image" Target="../media/image11.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1.emf"/><Relationship Id="rId26" Type="http://schemas.openxmlformats.org/officeDocument/2006/relationships/image" Target="../media/image39.png"/><Relationship Id="rId39" Type="http://schemas.openxmlformats.org/officeDocument/2006/relationships/image" Target="../media/image51.png"/><Relationship Id="rId21" Type="http://schemas.openxmlformats.org/officeDocument/2006/relationships/image" Target="../media/image34.png"/><Relationship Id="rId34" Type="http://schemas.openxmlformats.org/officeDocument/2006/relationships/image" Target="../media/image47.png"/><Relationship Id="rId7" Type="http://schemas.openxmlformats.org/officeDocument/2006/relationships/image" Target="../media/image22.png"/><Relationship Id="rId12" Type="http://schemas.openxmlformats.org/officeDocument/2006/relationships/image" Target="../media/image26.jpe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microsoft.com/office/2007/relationships/hdphoto" Target="../media/hdphoto4.wdp"/><Relationship Id="rId2" Type="http://schemas.openxmlformats.org/officeDocument/2006/relationships/tags" Target="../tags/tag2.xml"/><Relationship Id="rId16" Type="http://schemas.openxmlformats.org/officeDocument/2006/relationships/image" Target="../media/image29.jpe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tags" Target="../tags/tag1.xml"/><Relationship Id="rId6" Type="http://schemas.openxmlformats.org/officeDocument/2006/relationships/image" Target="../media/image21.png"/><Relationship Id="rId11" Type="http://schemas.openxmlformats.org/officeDocument/2006/relationships/image" Target="../media/image25.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2.png"/><Relationship Id="rId5" Type="http://schemas.openxmlformats.org/officeDocument/2006/relationships/notesSlide" Target="../notesSlides/notesSlide2.xml"/><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10" Type="http://schemas.microsoft.com/office/2007/relationships/hdphoto" Target="../media/hdphoto2.wdp"/><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slideLayout" Target="../slideLayouts/slideLayout20.xml"/><Relationship Id="rId9" Type="http://schemas.openxmlformats.org/officeDocument/2006/relationships/image" Target="../media/image24.png"/><Relationship Id="rId14" Type="http://schemas.microsoft.com/office/2007/relationships/hdphoto" Target="../media/hdphoto3.wdp"/><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 Id="rId8" Type="http://schemas.openxmlformats.org/officeDocument/2006/relationships/image" Target="../media/image23.png"/><Relationship Id="rId3"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文本框 14"/>
          <p:cNvSpPr txBox="1"/>
          <p:nvPr/>
        </p:nvSpPr>
        <p:spPr>
          <a:xfrm>
            <a:off x="285916" y="177973"/>
            <a:ext cx="923527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altLang="zh-CN" sz="3000" b="1" i="0" u="none" strike="noStrike" kern="1200" cap="none" spc="0" normalizeH="0" baseline="0" noProof="0">
                <a:ln>
                  <a:noFill/>
                </a:ln>
                <a:gradFill flip="none" rotWithShape="1">
                  <a:gsLst>
                    <a:gs pos="0">
                      <a:srgbClr val="000099"/>
                    </a:gs>
                    <a:gs pos="100000">
                      <a:srgbClr val="00FFFF"/>
                    </a:gs>
                  </a:gsLst>
                  <a:lin ang="2700000" scaled="1"/>
                  <a:tileRect/>
                </a:gradFill>
                <a:effectLst/>
                <a:uLnTx/>
                <a:uFillTx/>
                <a:latin typeface="Arial" panose="020B0604020202020204" pitchFamily="34" charset="0"/>
                <a:ea typeface="宋体" panose="02010600030101010101" pitchFamily="2" charset="-122"/>
                <a:cs typeface="Arial" panose="020B0604020202020204" pitchFamily="34" charset="0"/>
                <a:sym typeface="+mn-lt"/>
              </a:rPr>
              <a:t>Keamanan Publik–Desain Tata Letak Pengawasan Kota</a:t>
            </a:r>
            <a:endParaRPr kumimoji="0" lang="zh-CN" altLang="en-US" sz="3000" b="1" i="0" u="none" strike="noStrike" kern="1200" cap="none" spc="0" normalizeH="0" baseline="0" noProof="0" dirty="0">
              <a:ln>
                <a:noFill/>
              </a:ln>
              <a:gradFill flip="none" rotWithShape="1">
                <a:gsLst>
                  <a:gs pos="0">
                    <a:srgbClr val="000099"/>
                  </a:gs>
                  <a:gs pos="100000">
                    <a:srgbClr val="00FFFF"/>
                  </a:gs>
                </a:gsLst>
                <a:lin ang="2700000" scaled="1"/>
                <a:tileRect/>
              </a:gra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292" name="图片 2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578" y="2014195"/>
            <a:ext cx="6083236" cy="3747645"/>
          </a:xfrm>
          <a:prstGeom prst="rect">
            <a:avLst/>
          </a:prstGeom>
        </p:spPr>
      </p:pic>
      <p:cxnSp>
        <p:nvCxnSpPr>
          <p:cNvPr id="294" name="直接连接符 293"/>
          <p:cNvCxnSpPr/>
          <p:nvPr/>
        </p:nvCxnSpPr>
        <p:spPr>
          <a:xfrm>
            <a:off x="1067578" y="2014195"/>
            <a:ext cx="0" cy="177491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a:off x="1078466" y="3789114"/>
            <a:ext cx="1434190" cy="141642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a:off x="2512656" y="5205540"/>
            <a:ext cx="2567500" cy="5137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flipV="1">
            <a:off x="5080156" y="5400014"/>
            <a:ext cx="1445078" cy="3192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flipV="1">
            <a:off x="6525234" y="3202373"/>
            <a:ext cx="551362" cy="219764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a:off x="5464490" y="2014193"/>
            <a:ext cx="1612106" cy="11881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flipV="1">
            <a:off x="1056691" y="2014194"/>
            <a:ext cx="4427324"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a:off x="1574956" y="2014193"/>
            <a:ext cx="1364213" cy="95528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flipH="1">
            <a:off x="2503957" y="2969476"/>
            <a:ext cx="435213" cy="219350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flipV="1">
            <a:off x="2523543" y="2014193"/>
            <a:ext cx="1329649" cy="6720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flipV="1">
            <a:off x="4120611" y="2014193"/>
            <a:ext cx="1343878" cy="118818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p:nvCxnSpPr>
        <p:spPr>
          <a:xfrm flipV="1">
            <a:off x="4112806" y="3202372"/>
            <a:ext cx="7805" cy="231653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p:nvCxnSpPr>
        <p:spPr>
          <a:xfrm flipV="1">
            <a:off x="5343792" y="2901652"/>
            <a:ext cx="1281036" cy="108658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flipH="1" flipV="1">
            <a:off x="5343790" y="3970089"/>
            <a:ext cx="564411" cy="154881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p:nvCxnSpPr>
        <p:spPr>
          <a:xfrm flipH="1" flipV="1">
            <a:off x="3336110" y="2263003"/>
            <a:ext cx="1456440" cy="36672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p:nvCxnSpPr>
        <p:spPr>
          <a:xfrm flipH="1" flipV="1">
            <a:off x="4773378" y="2621054"/>
            <a:ext cx="947383" cy="104892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7" name="任意多边形 366"/>
          <p:cNvSpPr/>
          <p:nvPr/>
        </p:nvSpPr>
        <p:spPr>
          <a:xfrm>
            <a:off x="4366242" y="3013495"/>
            <a:ext cx="1051560" cy="1097280"/>
          </a:xfrm>
          <a:custGeom>
            <a:avLst/>
            <a:gdLst>
              <a:gd name="connsiteX0" fmla="*/ 365760 w 1051560"/>
              <a:gd name="connsiteY0" fmla="*/ 0 h 1097280"/>
              <a:gd name="connsiteX1" fmla="*/ 0 w 1051560"/>
              <a:gd name="connsiteY1" fmla="*/ 304800 h 1097280"/>
              <a:gd name="connsiteX2" fmla="*/ 30480 w 1051560"/>
              <a:gd name="connsiteY2" fmla="*/ 815340 h 1097280"/>
              <a:gd name="connsiteX3" fmla="*/ 563880 w 1051560"/>
              <a:gd name="connsiteY3" fmla="*/ 1097280 h 1097280"/>
              <a:gd name="connsiteX4" fmla="*/ 1051560 w 1051560"/>
              <a:gd name="connsiteY4" fmla="*/ 632460 h 1097280"/>
              <a:gd name="connsiteX5" fmla="*/ 365760 w 1051560"/>
              <a:gd name="connsiteY5"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560" h="1097280">
                <a:moveTo>
                  <a:pt x="365760" y="0"/>
                </a:moveTo>
                <a:lnTo>
                  <a:pt x="0" y="304800"/>
                </a:lnTo>
                <a:lnTo>
                  <a:pt x="30480" y="815340"/>
                </a:lnTo>
                <a:lnTo>
                  <a:pt x="563880" y="1097280"/>
                </a:lnTo>
                <a:lnTo>
                  <a:pt x="1051560" y="632460"/>
                </a:lnTo>
                <a:lnTo>
                  <a:pt x="365760" y="0"/>
                </a:lnTo>
                <a:close/>
              </a:path>
            </a:pathLst>
          </a:cu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68" name="文本框 367"/>
          <p:cNvSpPr txBox="1"/>
          <p:nvPr/>
        </p:nvSpPr>
        <p:spPr>
          <a:xfrm>
            <a:off x="4284554" y="3369063"/>
            <a:ext cx="10832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Government agency </a:t>
            </a:r>
            <a:endParaRPr kumimoji="0" lang="zh-CN" altLang="en-US" sz="10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369" name="图片 368"/>
          <p:cNvPicPr>
            <a:picLocks noChangeAspect="1"/>
          </p:cNvPicPr>
          <p:nvPr/>
        </p:nvPicPr>
        <p:blipFill>
          <a:blip r:embed="rId6"/>
          <a:stretch>
            <a:fillRect/>
          </a:stretch>
        </p:blipFill>
        <p:spPr>
          <a:xfrm>
            <a:off x="4287241" y="4302508"/>
            <a:ext cx="829128" cy="512108"/>
          </a:xfrm>
          <a:prstGeom prst="rect">
            <a:avLst/>
          </a:prstGeom>
        </p:spPr>
      </p:pic>
      <p:pic>
        <p:nvPicPr>
          <p:cNvPr id="370" name="图片 369"/>
          <p:cNvPicPr>
            <a:picLocks noChangeAspect="1"/>
          </p:cNvPicPr>
          <p:nvPr/>
        </p:nvPicPr>
        <p:blipFill>
          <a:blip r:embed="rId7"/>
          <a:stretch>
            <a:fillRect/>
          </a:stretch>
        </p:blipFill>
        <p:spPr>
          <a:xfrm>
            <a:off x="1449609" y="3111246"/>
            <a:ext cx="1347333" cy="1280271"/>
          </a:xfrm>
          <a:prstGeom prst="rect">
            <a:avLst/>
          </a:prstGeom>
        </p:spPr>
      </p:pic>
      <p:pic>
        <p:nvPicPr>
          <p:cNvPr id="371" name="图片 370"/>
          <p:cNvPicPr>
            <a:picLocks noChangeAspect="1"/>
          </p:cNvPicPr>
          <p:nvPr/>
        </p:nvPicPr>
        <p:blipFill>
          <a:blip r:embed="rId8"/>
          <a:stretch>
            <a:fillRect/>
          </a:stretch>
        </p:blipFill>
        <p:spPr>
          <a:xfrm>
            <a:off x="5645782" y="4566441"/>
            <a:ext cx="1066892" cy="719390"/>
          </a:xfrm>
          <a:prstGeom prst="rect">
            <a:avLst/>
          </a:prstGeom>
        </p:spPr>
      </p:pic>
      <p:pic>
        <p:nvPicPr>
          <p:cNvPr id="372" name="图片 371"/>
          <p:cNvPicPr>
            <a:picLocks noChangeAspect="1"/>
          </p:cNvPicPr>
          <p:nvPr/>
        </p:nvPicPr>
        <p:blipFill>
          <a:blip r:embed="rId9"/>
          <a:stretch>
            <a:fillRect/>
          </a:stretch>
        </p:blipFill>
        <p:spPr>
          <a:xfrm>
            <a:off x="3168818" y="3971540"/>
            <a:ext cx="847417" cy="902286"/>
          </a:xfrm>
          <a:prstGeom prst="rect">
            <a:avLst/>
          </a:prstGeom>
        </p:spPr>
      </p:pic>
      <p:pic>
        <p:nvPicPr>
          <p:cNvPr id="373" name="图片 372"/>
          <p:cNvPicPr>
            <a:picLocks noChangeAspect="1"/>
          </p:cNvPicPr>
          <p:nvPr/>
        </p:nvPicPr>
        <p:blipFill>
          <a:blip r:embed="rId10"/>
          <a:stretch>
            <a:fillRect/>
          </a:stretch>
        </p:blipFill>
        <p:spPr>
          <a:xfrm>
            <a:off x="2955725" y="2431644"/>
            <a:ext cx="1396105" cy="1115665"/>
          </a:xfrm>
          <a:prstGeom prst="rect">
            <a:avLst/>
          </a:prstGeom>
        </p:spPr>
      </p:pic>
      <p:pic>
        <p:nvPicPr>
          <p:cNvPr id="374" name="图片 373"/>
          <p:cNvPicPr>
            <a:picLocks noChangeAspect="1"/>
          </p:cNvPicPr>
          <p:nvPr/>
        </p:nvPicPr>
        <p:blipFill>
          <a:blip r:embed="rId11"/>
          <a:stretch>
            <a:fillRect/>
          </a:stretch>
        </p:blipFill>
        <p:spPr>
          <a:xfrm>
            <a:off x="5286299" y="2844366"/>
            <a:ext cx="853514" cy="682811"/>
          </a:xfrm>
          <a:prstGeom prst="rect">
            <a:avLst/>
          </a:prstGeom>
        </p:spPr>
      </p:pic>
      <p:sp>
        <p:nvSpPr>
          <p:cNvPr id="375" name="任意多边形 374"/>
          <p:cNvSpPr/>
          <p:nvPr/>
        </p:nvSpPr>
        <p:spPr>
          <a:xfrm>
            <a:off x="5575456" y="3041149"/>
            <a:ext cx="1402080" cy="1447800"/>
          </a:xfrm>
          <a:custGeom>
            <a:avLst/>
            <a:gdLst>
              <a:gd name="connsiteX0" fmla="*/ 1036320 w 1402080"/>
              <a:gd name="connsiteY0" fmla="*/ 0 h 1447800"/>
              <a:gd name="connsiteX1" fmla="*/ 1402080 w 1402080"/>
              <a:gd name="connsiteY1" fmla="*/ 220980 h 1447800"/>
              <a:gd name="connsiteX2" fmla="*/ 1097280 w 1402080"/>
              <a:gd name="connsiteY2" fmla="*/ 1333500 h 1447800"/>
              <a:gd name="connsiteX3" fmla="*/ 205740 w 1402080"/>
              <a:gd name="connsiteY3" fmla="*/ 1447800 h 1447800"/>
              <a:gd name="connsiteX4" fmla="*/ 0 w 1402080"/>
              <a:gd name="connsiteY4" fmla="*/ 1005840 h 1447800"/>
              <a:gd name="connsiteX5" fmla="*/ 1036320 w 1402080"/>
              <a:gd name="connsiteY5"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80" h="1447800">
                <a:moveTo>
                  <a:pt x="1036320" y="0"/>
                </a:moveTo>
                <a:lnTo>
                  <a:pt x="1402080" y="220980"/>
                </a:lnTo>
                <a:lnTo>
                  <a:pt x="1097280" y="1333500"/>
                </a:lnTo>
                <a:lnTo>
                  <a:pt x="205740" y="1447800"/>
                </a:lnTo>
                <a:lnTo>
                  <a:pt x="0" y="1005840"/>
                </a:lnTo>
                <a:lnTo>
                  <a:pt x="1036320" y="0"/>
                </a:lnTo>
                <a:close/>
              </a:path>
            </a:pathLst>
          </a:custGeom>
          <a:solidFill>
            <a:srgbClr val="92D050">
              <a:alpha val="3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6" name="任意多边形 375"/>
          <p:cNvSpPr/>
          <p:nvPr/>
        </p:nvSpPr>
        <p:spPr>
          <a:xfrm>
            <a:off x="1246654" y="2137195"/>
            <a:ext cx="1470660" cy="1424940"/>
          </a:xfrm>
          <a:custGeom>
            <a:avLst/>
            <a:gdLst>
              <a:gd name="connsiteX0" fmla="*/ 0 w 1470660"/>
              <a:gd name="connsiteY0" fmla="*/ 7620 h 1424940"/>
              <a:gd name="connsiteX1" fmla="*/ 15240 w 1470660"/>
              <a:gd name="connsiteY1" fmla="*/ 601980 h 1424940"/>
              <a:gd name="connsiteX2" fmla="*/ 1310640 w 1470660"/>
              <a:gd name="connsiteY2" fmla="*/ 1424940 h 1424940"/>
              <a:gd name="connsiteX3" fmla="*/ 1470660 w 1470660"/>
              <a:gd name="connsiteY3" fmla="*/ 838200 h 1424940"/>
              <a:gd name="connsiteX4" fmla="*/ 350520 w 1470660"/>
              <a:gd name="connsiteY4" fmla="*/ 0 h 1424940"/>
              <a:gd name="connsiteX5" fmla="*/ 0 w 1470660"/>
              <a:gd name="connsiteY5" fmla="*/ 762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660" h="1424940">
                <a:moveTo>
                  <a:pt x="0" y="7620"/>
                </a:moveTo>
                <a:lnTo>
                  <a:pt x="15240" y="601980"/>
                </a:lnTo>
                <a:lnTo>
                  <a:pt x="1310640" y="1424940"/>
                </a:lnTo>
                <a:lnTo>
                  <a:pt x="1470660" y="838200"/>
                </a:lnTo>
                <a:lnTo>
                  <a:pt x="350520" y="0"/>
                </a:lnTo>
                <a:lnTo>
                  <a:pt x="0" y="7620"/>
                </a:lnTo>
                <a:close/>
              </a:path>
            </a:pathLst>
          </a:custGeom>
          <a:solidFill>
            <a:srgbClr val="92D050">
              <a:alpha val="3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7" name="任意多边形 376"/>
          <p:cNvSpPr/>
          <p:nvPr/>
        </p:nvSpPr>
        <p:spPr>
          <a:xfrm>
            <a:off x="3670456" y="2073409"/>
            <a:ext cx="1562100" cy="388620"/>
          </a:xfrm>
          <a:custGeom>
            <a:avLst/>
            <a:gdLst>
              <a:gd name="connsiteX0" fmla="*/ 198120 w 1562100"/>
              <a:gd name="connsiteY0" fmla="*/ 7620 h 388620"/>
              <a:gd name="connsiteX1" fmla="*/ 1562100 w 1562100"/>
              <a:gd name="connsiteY1" fmla="*/ 0 h 388620"/>
              <a:gd name="connsiteX2" fmla="*/ 1089660 w 1562100"/>
              <a:gd name="connsiteY2" fmla="*/ 388620 h 388620"/>
              <a:gd name="connsiteX3" fmla="*/ 0 w 1562100"/>
              <a:gd name="connsiteY3" fmla="*/ 190500 h 388620"/>
              <a:gd name="connsiteX4" fmla="*/ 198120 w 1562100"/>
              <a:gd name="connsiteY4" fmla="*/ 7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388620">
                <a:moveTo>
                  <a:pt x="198120" y="7620"/>
                </a:moveTo>
                <a:lnTo>
                  <a:pt x="1562100" y="0"/>
                </a:lnTo>
                <a:lnTo>
                  <a:pt x="1089660" y="388620"/>
                </a:lnTo>
                <a:lnTo>
                  <a:pt x="0" y="190500"/>
                </a:lnTo>
                <a:lnTo>
                  <a:pt x="198120" y="7620"/>
                </a:lnTo>
                <a:close/>
              </a:path>
            </a:pathLst>
          </a:custGeom>
          <a:solidFill>
            <a:srgbClr val="92D050">
              <a:alpha val="3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81" name="图片 38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9570" y="1623455"/>
            <a:ext cx="437791" cy="437791"/>
          </a:xfrm>
          <a:prstGeom prst="rect">
            <a:avLst/>
          </a:prstGeom>
        </p:spPr>
      </p:pic>
      <p:pic>
        <p:nvPicPr>
          <p:cNvPr id="383" name="图片 38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293" y="3402493"/>
            <a:ext cx="437791" cy="437791"/>
          </a:xfrm>
          <a:prstGeom prst="rect">
            <a:avLst/>
          </a:prstGeom>
        </p:spPr>
      </p:pic>
      <p:pic>
        <p:nvPicPr>
          <p:cNvPr id="384" name="图片 38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8790" y="4795912"/>
            <a:ext cx="437791" cy="437791"/>
          </a:xfrm>
          <a:prstGeom prst="rect">
            <a:avLst/>
          </a:prstGeom>
        </p:spPr>
      </p:pic>
      <p:pic>
        <p:nvPicPr>
          <p:cNvPr id="386" name="图片 38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84076" y="5277479"/>
            <a:ext cx="437791" cy="437791"/>
          </a:xfrm>
          <a:prstGeom prst="rect">
            <a:avLst/>
          </a:prstGeom>
        </p:spPr>
      </p:pic>
      <p:pic>
        <p:nvPicPr>
          <p:cNvPr id="387" name="图片 38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2732" y="2803330"/>
            <a:ext cx="437791" cy="437791"/>
          </a:xfrm>
          <a:prstGeom prst="rect">
            <a:avLst/>
          </a:prstGeom>
        </p:spPr>
      </p:pic>
      <p:pic>
        <p:nvPicPr>
          <p:cNvPr id="388" name="图片 38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88204" y="1593059"/>
            <a:ext cx="437791" cy="437791"/>
          </a:xfrm>
          <a:prstGeom prst="rect">
            <a:avLst/>
          </a:prstGeom>
        </p:spPr>
      </p:pic>
      <p:pic>
        <p:nvPicPr>
          <p:cNvPr id="389" name="图片 38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97868" y="1606316"/>
            <a:ext cx="437791" cy="437791"/>
          </a:xfrm>
          <a:prstGeom prst="rect">
            <a:avLst/>
          </a:prstGeom>
        </p:spPr>
      </p:pic>
      <p:pic>
        <p:nvPicPr>
          <p:cNvPr id="391" name="图片 39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8299" y="3786168"/>
            <a:ext cx="285831" cy="285831"/>
          </a:xfrm>
          <a:prstGeom prst="rect">
            <a:avLst/>
          </a:prstGeom>
        </p:spPr>
      </p:pic>
      <p:pic>
        <p:nvPicPr>
          <p:cNvPr id="392" name="图片 39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05093" y="4428333"/>
            <a:ext cx="285831" cy="285831"/>
          </a:xfrm>
          <a:prstGeom prst="rect">
            <a:avLst/>
          </a:prstGeom>
        </p:spPr>
      </p:pic>
      <p:pic>
        <p:nvPicPr>
          <p:cNvPr id="393" name="图片 39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67946" y="3020652"/>
            <a:ext cx="285831" cy="285831"/>
          </a:xfrm>
          <a:prstGeom prst="rect">
            <a:avLst/>
          </a:prstGeom>
        </p:spPr>
      </p:pic>
      <p:pic>
        <p:nvPicPr>
          <p:cNvPr id="394" name="图片 39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92376" y="3089259"/>
            <a:ext cx="285831" cy="285831"/>
          </a:xfrm>
          <a:prstGeom prst="rect">
            <a:avLst/>
          </a:prstGeom>
        </p:spPr>
      </p:pic>
      <p:pic>
        <p:nvPicPr>
          <p:cNvPr id="395" name="图片 39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87971" y="2994036"/>
            <a:ext cx="285831" cy="285831"/>
          </a:xfrm>
          <a:prstGeom prst="rect">
            <a:avLst/>
          </a:prstGeom>
        </p:spPr>
      </p:pic>
      <p:pic>
        <p:nvPicPr>
          <p:cNvPr id="396" name="图片 39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88407" y="4468568"/>
            <a:ext cx="285831" cy="285831"/>
          </a:xfrm>
          <a:prstGeom prst="rect">
            <a:avLst/>
          </a:prstGeom>
        </p:spPr>
      </p:pic>
      <p:pic>
        <p:nvPicPr>
          <p:cNvPr id="398" name="图片 39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02690" y="4253298"/>
            <a:ext cx="285831" cy="285831"/>
          </a:xfrm>
          <a:prstGeom prst="rect">
            <a:avLst/>
          </a:prstGeom>
        </p:spPr>
      </p:pic>
      <p:pic>
        <p:nvPicPr>
          <p:cNvPr id="407" name="图片 406"/>
          <p:cNvPicPr>
            <a:picLocks noChangeAspect="1"/>
          </p:cNvPicPr>
          <p:nvPr/>
        </p:nvPicPr>
        <p:blipFill>
          <a:blip r:embed="rId14"/>
          <a:stretch>
            <a:fillRect/>
          </a:stretch>
        </p:blipFill>
        <p:spPr>
          <a:xfrm>
            <a:off x="4471096" y="2065400"/>
            <a:ext cx="303304" cy="396629"/>
          </a:xfrm>
          <a:prstGeom prst="rect">
            <a:avLst/>
          </a:prstGeom>
        </p:spPr>
      </p:pic>
      <p:pic>
        <p:nvPicPr>
          <p:cNvPr id="408" name="图片 407"/>
          <p:cNvPicPr>
            <a:picLocks noChangeAspect="1"/>
          </p:cNvPicPr>
          <p:nvPr/>
        </p:nvPicPr>
        <p:blipFill>
          <a:blip r:embed="rId15"/>
          <a:stretch>
            <a:fillRect/>
          </a:stretch>
        </p:blipFill>
        <p:spPr>
          <a:xfrm>
            <a:off x="6494077" y="3057343"/>
            <a:ext cx="408467" cy="445047"/>
          </a:xfrm>
          <a:prstGeom prst="rect">
            <a:avLst/>
          </a:prstGeom>
        </p:spPr>
      </p:pic>
      <p:pic>
        <p:nvPicPr>
          <p:cNvPr id="413" name="图片 412"/>
          <p:cNvPicPr>
            <a:picLocks noChangeAspect="1"/>
          </p:cNvPicPr>
          <p:nvPr/>
        </p:nvPicPr>
        <p:blipFill>
          <a:blip r:embed="rId16"/>
          <a:stretch>
            <a:fillRect/>
          </a:stretch>
        </p:blipFill>
        <p:spPr>
          <a:xfrm>
            <a:off x="6009079" y="3665818"/>
            <a:ext cx="615749" cy="701101"/>
          </a:xfrm>
          <a:prstGeom prst="rect">
            <a:avLst/>
          </a:prstGeom>
        </p:spPr>
      </p:pic>
      <p:pic>
        <p:nvPicPr>
          <p:cNvPr id="414" name="图片 413"/>
          <p:cNvPicPr>
            <a:picLocks noChangeAspect="1"/>
          </p:cNvPicPr>
          <p:nvPr/>
        </p:nvPicPr>
        <p:blipFill>
          <a:blip r:embed="rId14"/>
          <a:stretch>
            <a:fillRect/>
          </a:stretch>
        </p:blipFill>
        <p:spPr>
          <a:xfrm>
            <a:off x="1770507" y="2544022"/>
            <a:ext cx="303304" cy="396629"/>
          </a:xfrm>
          <a:prstGeom prst="rect">
            <a:avLst/>
          </a:prstGeom>
        </p:spPr>
      </p:pic>
      <p:pic>
        <p:nvPicPr>
          <p:cNvPr id="420" name="图片 419"/>
          <p:cNvPicPr>
            <a:picLocks noChangeAspect="1"/>
          </p:cNvPicPr>
          <p:nvPr/>
        </p:nvPicPr>
        <p:blipFill>
          <a:blip r:embed="rId17"/>
          <a:stretch>
            <a:fillRect/>
          </a:stretch>
        </p:blipFill>
        <p:spPr>
          <a:xfrm>
            <a:off x="2708527" y="2643238"/>
            <a:ext cx="396274" cy="518205"/>
          </a:xfrm>
          <a:prstGeom prst="rect">
            <a:avLst/>
          </a:prstGeom>
        </p:spPr>
      </p:pic>
      <p:pic>
        <p:nvPicPr>
          <p:cNvPr id="63" name="图片 62"/>
          <p:cNvPicPr>
            <a:picLocks noChangeAspect="1"/>
          </p:cNvPicPr>
          <p:nvPr/>
        </p:nvPicPr>
        <p:blipFill>
          <a:blip r:embed="rId17"/>
          <a:stretch>
            <a:fillRect/>
          </a:stretch>
        </p:blipFill>
        <p:spPr>
          <a:xfrm>
            <a:off x="3931162" y="2952175"/>
            <a:ext cx="396274" cy="518205"/>
          </a:xfrm>
          <a:prstGeom prst="rect">
            <a:avLst/>
          </a:prstGeom>
        </p:spPr>
      </p:pic>
      <p:pic>
        <p:nvPicPr>
          <p:cNvPr id="64" name="图片 63"/>
          <p:cNvPicPr>
            <a:picLocks noChangeAspect="1"/>
          </p:cNvPicPr>
          <p:nvPr/>
        </p:nvPicPr>
        <p:blipFill>
          <a:blip r:embed="rId17"/>
          <a:stretch>
            <a:fillRect/>
          </a:stretch>
        </p:blipFill>
        <p:spPr>
          <a:xfrm>
            <a:off x="3921953" y="4857520"/>
            <a:ext cx="396274" cy="518205"/>
          </a:xfrm>
          <a:prstGeom prst="rect">
            <a:avLst/>
          </a:prstGeom>
        </p:spPr>
      </p:pic>
      <p:pic>
        <p:nvPicPr>
          <p:cNvPr id="65" name="图片 64"/>
          <p:cNvPicPr>
            <a:picLocks noChangeAspect="1"/>
          </p:cNvPicPr>
          <p:nvPr/>
        </p:nvPicPr>
        <p:blipFill>
          <a:blip r:embed="rId17"/>
          <a:stretch>
            <a:fillRect/>
          </a:stretch>
        </p:blipFill>
        <p:spPr>
          <a:xfrm>
            <a:off x="4673312" y="2298754"/>
            <a:ext cx="396274" cy="518205"/>
          </a:xfrm>
          <a:prstGeom prst="rect">
            <a:avLst/>
          </a:prstGeom>
        </p:spPr>
      </p:pic>
      <p:pic>
        <p:nvPicPr>
          <p:cNvPr id="66" name="图片 65"/>
          <p:cNvPicPr>
            <a:picLocks noChangeAspect="1"/>
          </p:cNvPicPr>
          <p:nvPr/>
        </p:nvPicPr>
        <p:blipFill>
          <a:blip r:embed="rId17"/>
          <a:stretch>
            <a:fillRect/>
          </a:stretch>
        </p:blipFill>
        <p:spPr>
          <a:xfrm>
            <a:off x="5309768" y="3442916"/>
            <a:ext cx="396274" cy="518205"/>
          </a:xfrm>
          <a:prstGeom prst="rect">
            <a:avLst/>
          </a:prstGeom>
        </p:spPr>
      </p:pic>
      <p:pic>
        <p:nvPicPr>
          <p:cNvPr id="67" name="图片 66"/>
          <p:cNvPicPr>
            <a:picLocks noChangeAspect="1"/>
          </p:cNvPicPr>
          <p:nvPr/>
        </p:nvPicPr>
        <p:blipFill>
          <a:blip r:embed="rId17"/>
          <a:stretch>
            <a:fillRect/>
          </a:stretch>
        </p:blipFill>
        <p:spPr>
          <a:xfrm>
            <a:off x="5541406" y="4922015"/>
            <a:ext cx="396274" cy="518205"/>
          </a:xfrm>
          <a:prstGeom prst="rect">
            <a:avLst/>
          </a:prstGeom>
        </p:spPr>
      </p:pic>
      <p:pic>
        <p:nvPicPr>
          <p:cNvPr id="68" name="图片 67"/>
          <p:cNvPicPr>
            <a:picLocks noChangeAspect="1"/>
          </p:cNvPicPr>
          <p:nvPr/>
        </p:nvPicPr>
        <p:blipFill>
          <a:blip r:embed="rId17"/>
          <a:stretch>
            <a:fillRect/>
          </a:stretch>
        </p:blipFill>
        <p:spPr>
          <a:xfrm>
            <a:off x="1620994" y="1886938"/>
            <a:ext cx="396274" cy="518205"/>
          </a:xfrm>
          <a:prstGeom prst="rect">
            <a:avLst/>
          </a:prstGeom>
        </p:spPr>
      </p:pic>
      <p:sp>
        <p:nvSpPr>
          <p:cNvPr id="85" name="文本框 14"/>
          <p:cNvSpPr txBox="1"/>
          <p:nvPr/>
        </p:nvSpPr>
        <p:spPr>
          <a:xfrm>
            <a:off x="7197502" y="2108478"/>
            <a:ext cx="49944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C00000"/>
                </a:solidFill>
                <a:effectLst/>
                <a:uLnTx/>
                <a:uFillTx/>
                <a:latin typeface="Arial Black" panose="020B0A04020102020204" pitchFamily="34" charset="0"/>
                <a:ea typeface="宋体" panose="02010600030101010101" pitchFamily="2" charset="-122"/>
                <a:cs typeface="Calibri Light" panose="020F0302020204030204" pitchFamily="34" charset="0"/>
              </a:rPr>
              <a:t>Pintu Masuk </a:t>
            </a:r>
            <a:r>
              <a:rPr kumimoji="0" lang="en-US" altLang="zh-CN" sz="3600" b="1" i="0" u="none" strike="noStrike" kern="1200" cap="none" spc="0" normalizeH="0" baseline="0" noProof="0" smtClean="0">
                <a:ln>
                  <a:noFill/>
                </a:ln>
                <a:solidFill>
                  <a:srgbClr val="C00000"/>
                </a:solidFill>
                <a:effectLst/>
                <a:uLnTx/>
                <a:uFillTx/>
                <a:latin typeface="Arial Black" panose="020B0A04020102020204" pitchFamily="34" charset="0"/>
                <a:ea typeface="宋体" panose="02010600030101010101" pitchFamily="2" charset="-122"/>
                <a:cs typeface="Calibri Light" panose="020F0302020204030204" pitchFamily="34" charset="0"/>
              </a:rPr>
              <a:t>Kota</a:t>
            </a:r>
            <a:endParaRPr kumimoji="0" lang="en-US" altLang="zh-CN" sz="3600" b="1" i="0" u="none" strike="noStrike" kern="1200" cap="none" spc="0" normalizeH="0" baseline="0" noProof="0" dirty="0">
              <a:ln>
                <a:noFill/>
              </a:ln>
              <a:solidFill>
                <a:srgbClr val="C00000"/>
              </a:solidFill>
              <a:effectLst/>
              <a:uLnTx/>
              <a:uFillTx/>
              <a:latin typeface="Arial Black" panose="020B0A04020102020204" pitchFamily="34" charset="0"/>
              <a:ea typeface="宋体" panose="02010600030101010101" pitchFamily="2" charset="-122"/>
              <a:cs typeface="Calibri Light" panose="020F0302020204030204" pitchFamily="34" charset="0"/>
            </a:endParaRPr>
          </a:p>
        </p:txBody>
      </p:sp>
      <p:sp>
        <p:nvSpPr>
          <p:cNvPr id="86" name="文本框 14"/>
          <p:cNvSpPr txBox="1"/>
          <p:nvPr/>
        </p:nvSpPr>
        <p:spPr>
          <a:xfrm>
            <a:off x="7782009" y="2999730"/>
            <a:ext cx="3907451" cy="1200329"/>
          </a:xfrm>
          <a:prstGeom prst="rect">
            <a:avLst/>
          </a:prstGeom>
          <a:noFill/>
        </p:spPr>
        <p:txBody>
          <a:bodyPr wrap="square" rtlCol="0">
            <a:spAutoFit/>
          </a:bodyPr>
          <a:lstStyle>
            <a:defPPr>
              <a:defRPr lang="zh-CN"/>
            </a:defPPr>
            <a:lvl1pPr algn="ctr">
              <a:defRPr sz="3600" b="1">
                <a:solidFill>
                  <a:srgbClr val="C00000"/>
                </a:solidFill>
                <a:latin typeface="Calibri Light" panose="020F0302020204030204" pitchFamily="34" charset="0"/>
                <a:cs typeface="Calibri Light" panose="020F03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uLnTx/>
                <a:uFillTx/>
                <a:latin typeface="Arial Black" panose="020B0A04020102020204" pitchFamily="34" charset="0"/>
                <a:ea typeface="宋体" panose="02010600030101010101" pitchFamily="2" charset="-122"/>
                <a:cs typeface="Calibri Light" panose="020F0302020204030204" pitchFamily="34" charset="0"/>
              </a:rPr>
              <a:t>Jalan Utama Kota</a:t>
            </a:r>
            <a:endParaRPr kumimoji="0" lang="en-US" altLang="zh-CN" sz="3600" b="1" i="0" u="none" strike="noStrike" kern="1200" cap="none" spc="0" normalizeH="0" baseline="0" noProof="0" dirty="0">
              <a:ln>
                <a:noFill/>
              </a:ln>
              <a:solidFill>
                <a:srgbClr val="FFC000"/>
              </a:solidFill>
              <a:effectLst/>
              <a:uLnTx/>
              <a:uFillTx/>
              <a:latin typeface="Arial Black" panose="020B0A04020102020204" pitchFamily="34" charset="0"/>
              <a:ea typeface="宋体" panose="02010600030101010101" pitchFamily="2" charset="-122"/>
              <a:cs typeface="Calibri Light" panose="020F0302020204030204" pitchFamily="34" charset="0"/>
            </a:endParaRPr>
          </a:p>
        </p:txBody>
      </p:sp>
      <p:sp>
        <p:nvSpPr>
          <p:cNvPr id="87" name="文本框 14"/>
          <p:cNvSpPr txBox="1"/>
          <p:nvPr/>
        </p:nvSpPr>
        <p:spPr>
          <a:xfrm>
            <a:off x="7300229" y="4268228"/>
            <a:ext cx="4356312" cy="646331"/>
          </a:xfrm>
          <a:prstGeom prst="rect">
            <a:avLst/>
          </a:prstGeom>
          <a:noFill/>
        </p:spPr>
        <p:txBody>
          <a:bodyPr wrap="square" rtlCol="0">
            <a:spAutoFit/>
          </a:bodyPr>
          <a:lstStyle>
            <a:defPPr>
              <a:defRPr lang="zh-CN"/>
            </a:defPPr>
            <a:lvl1pPr algn="ctr">
              <a:defRPr sz="3600" b="1">
                <a:solidFill>
                  <a:srgbClr val="C00000"/>
                </a:solidFill>
                <a:latin typeface="Calibri Light" panose="020F0302020204030204" pitchFamily="34" charset="0"/>
                <a:cs typeface="Calibri Light" panose="020F03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4D6E98"/>
                </a:solidFill>
                <a:effectLst/>
                <a:uLnTx/>
                <a:uFillTx/>
                <a:latin typeface="Arial Black" panose="020B0A04020102020204" pitchFamily="34" charset="0"/>
                <a:ea typeface="宋体" panose="02010600030101010101" pitchFamily="2" charset="-122"/>
                <a:cs typeface="Calibri Light" panose="020F0302020204030204" pitchFamily="34" charset="0"/>
              </a:rPr>
              <a:t>Kawasan </a:t>
            </a:r>
            <a:r>
              <a:rPr kumimoji="0" lang="en-US" altLang="zh-CN" sz="3600" b="1" i="0" u="none" strike="noStrike" kern="1200" cap="none" spc="0" normalizeH="0" baseline="0" noProof="0" smtClean="0">
                <a:ln>
                  <a:noFill/>
                </a:ln>
                <a:solidFill>
                  <a:srgbClr val="4D6E98"/>
                </a:solidFill>
                <a:effectLst/>
                <a:uLnTx/>
                <a:uFillTx/>
                <a:latin typeface="Arial Black" panose="020B0A04020102020204" pitchFamily="34" charset="0"/>
                <a:ea typeface="宋体" panose="02010600030101010101" pitchFamily="2" charset="-122"/>
                <a:cs typeface="Calibri Light" panose="020F0302020204030204" pitchFamily="34" charset="0"/>
              </a:rPr>
              <a:t>Utama</a:t>
            </a:r>
            <a:endParaRPr kumimoji="0" lang="en-US" altLang="zh-CN" sz="3600" b="1" i="0" u="none" strike="noStrike" kern="1200" cap="none" spc="0" normalizeH="0" baseline="0" noProof="0" dirty="0">
              <a:ln>
                <a:noFill/>
              </a:ln>
              <a:solidFill>
                <a:srgbClr val="4D6E98"/>
              </a:solidFill>
              <a:effectLst/>
              <a:uLnTx/>
              <a:uFillTx/>
              <a:latin typeface="Arial Black" panose="020B0A04020102020204" pitchFamily="34" charset="0"/>
              <a:ea typeface="宋体" panose="02010600030101010101" pitchFamily="2" charset="-122"/>
              <a:cs typeface="Calibri Light" panose="020F0302020204030204" pitchFamily="34" charset="0"/>
            </a:endParaRPr>
          </a:p>
        </p:txBody>
      </p:sp>
      <p:sp>
        <p:nvSpPr>
          <p:cNvPr id="88" name="文本框 14"/>
          <p:cNvSpPr txBox="1"/>
          <p:nvPr/>
        </p:nvSpPr>
        <p:spPr>
          <a:xfrm>
            <a:off x="7765015" y="5375978"/>
            <a:ext cx="3368571" cy="646331"/>
          </a:xfrm>
          <a:prstGeom prst="rect">
            <a:avLst/>
          </a:prstGeom>
          <a:noFill/>
        </p:spPr>
        <p:txBody>
          <a:bodyPr wrap="square" rtlCol="0">
            <a:spAutoFit/>
          </a:bodyPr>
          <a:lstStyle>
            <a:defPPr>
              <a:defRPr lang="zh-CN"/>
            </a:defPPr>
            <a:lvl1pPr algn="ctr">
              <a:defRPr sz="3600" b="1">
                <a:solidFill>
                  <a:srgbClr val="C00000"/>
                </a:solidFill>
                <a:latin typeface="Calibri Light" panose="020F0302020204030204" pitchFamily="34" charset="0"/>
                <a:cs typeface="Calibri Light" panose="020F03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E18E57"/>
                </a:solidFill>
                <a:effectLst/>
                <a:uLnTx/>
                <a:uFillTx/>
                <a:latin typeface="Arial Black" panose="020B0A04020102020204" pitchFamily="34" charset="0"/>
                <a:ea typeface="宋体" panose="02010600030101010101" pitchFamily="2" charset="-122"/>
                <a:cs typeface="Calibri Light" panose="020F0302020204030204" pitchFamily="34" charset="0"/>
              </a:rPr>
              <a:t>Daerah Buta</a:t>
            </a:r>
            <a:endParaRPr kumimoji="0" lang="en-US" altLang="zh-CN" sz="3600" b="1" i="0" u="none" strike="noStrike" kern="1200" cap="none" spc="0" normalizeH="0" baseline="0" noProof="0" dirty="0">
              <a:ln>
                <a:noFill/>
              </a:ln>
              <a:solidFill>
                <a:srgbClr val="E18E57"/>
              </a:solidFill>
              <a:effectLst/>
              <a:uLnTx/>
              <a:uFillTx/>
              <a:latin typeface="Arial Black" panose="020B0A04020102020204" pitchFamily="34" charset="0"/>
              <a:ea typeface="宋体" panose="02010600030101010101" pitchFamily="2" charset="-122"/>
              <a:cs typeface="Calibri Light" panose="020F0302020204030204" pitchFamily="34" charset="0"/>
            </a:endParaRPr>
          </a:p>
        </p:txBody>
      </p:sp>
      <p:sp>
        <p:nvSpPr>
          <p:cNvPr id="19" name="文本框 18"/>
          <p:cNvSpPr txBox="1"/>
          <p:nvPr/>
        </p:nvSpPr>
        <p:spPr>
          <a:xfrm>
            <a:off x="1430925" y="5880868"/>
            <a:ext cx="53565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smtClean="0">
                <a:ln>
                  <a:noFill/>
                </a:ln>
                <a:solidFill>
                  <a:srgbClr val="3E4048"/>
                </a:solidFill>
                <a:effectLst/>
                <a:uLnTx/>
                <a:uFillTx/>
                <a:latin typeface="Arial" panose="020B0604020202020204" pitchFamily="34" charset="0"/>
                <a:ea typeface="宋体" panose="02010600030101010101" pitchFamily="2" charset="-122"/>
                <a:cs typeface="Arial" panose="020B0604020202020204" pitchFamily="34" charset="0"/>
              </a:rPr>
              <a:t>Menyeluruh dengan cakupan luas</a:t>
            </a:r>
            <a:endParaRPr kumimoji="0" lang="zh-CN" altLang="en-US" sz="2400" b="0" i="0" u="none" strike="noStrike" kern="1200" cap="none" spc="0" normalizeH="0" baseline="0" noProof="0" dirty="0">
              <a:ln>
                <a:noFill/>
              </a:ln>
              <a:solidFill>
                <a:srgbClr val="3E4048"/>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2" name="00 Safe City 人体车辆轨迹录像演示 00_01_30-00_02_0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8"/>
          <a:stretch>
            <a:fillRect/>
          </a:stretch>
        </p:blipFill>
        <p:spPr>
          <a:xfrm>
            <a:off x="-2873963" y="2872140"/>
            <a:ext cx="2653585" cy="1498495"/>
          </a:xfrm>
          <a:prstGeom prst="rect">
            <a:avLst/>
          </a:prstGeom>
        </p:spPr>
      </p:pic>
    </p:spTree>
    <p:extLst>
      <p:ext uri="{BB962C8B-B14F-4D97-AF65-F5344CB8AC3E}">
        <p14:creationId xmlns:p14="http://schemas.microsoft.com/office/powerpoint/2010/main" val="149027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wipe(up)">
                                      <p:cBhvr>
                                        <p:cTn id="7" dur="300"/>
                                        <p:tgtEl>
                                          <p:spTgt spid="294"/>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295"/>
                                        </p:tgtEl>
                                        <p:attrNameLst>
                                          <p:attrName>style.visibility</p:attrName>
                                        </p:attrNameLst>
                                      </p:cBhvr>
                                      <p:to>
                                        <p:strVal val="visible"/>
                                      </p:to>
                                    </p:set>
                                    <p:animEffect transition="in" filter="wipe(up)">
                                      <p:cBhvr>
                                        <p:cTn id="11" dur="300"/>
                                        <p:tgtEl>
                                          <p:spTgt spid="295"/>
                                        </p:tgtEl>
                                      </p:cBhvr>
                                    </p:animEffect>
                                  </p:childTnLst>
                                </p:cTn>
                              </p:par>
                            </p:childTnLst>
                          </p:cTn>
                        </p:par>
                        <p:par>
                          <p:cTn id="12" fill="hold">
                            <p:stCondLst>
                              <p:cond delay="600"/>
                            </p:stCondLst>
                            <p:childTnLst>
                              <p:par>
                                <p:cTn id="13" presetID="22" presetClass="entr" presetSubtype="1" fill="hold" nodeType="afterEffect">
                                  <p:stCondLst>
                                    <p:cond delay="0"/>
                                  </p:stCondLst>
                                  <p:childTnLst>
                                    <p:set>
                                      <p:cBhvr>
                                        <p:cTn id="14" dur="1" fill="hold">
                                          <p:stCondLst>
                                            <p:cond delay="0"/>
                                          </p:stCondLst>
                                        </p:cTn>
                                        <p:tgtEl>
                                          <p:spTgt spid="302"/>
                                        </p:tgtEl>
                                        <p:attrNameLst>
                                          <p:attrName>style.visibility</p:attrName>
                                        </p:attrNameLst>
                                      </p:cBhvr>
                                      <p:to>
                                        <p:strVal val="visible"/>
                                      </p:to>
                                    </p:set>
                                    <p:animEffect transition="in" filter="wipe(up)">
                                      <p:cBhvr>
                                        <p:cTn id="15" dur="300"/>
                                        <p:tgtEl>
                                          <p:spTgt spid="302"/>
                                        </p:tgtEl>
                                      </p:cBhvr>
                                    </p:animEffect>
                                  </p:childTnLst>
                                </p:cTn>
                              </p:par>
                            </p:childTnLst>
                          </p:cTn>
                        </p:par>
                        <p:par>
                          <p:cTn id="16" fill="hold">
                            <p:stCondLst>
                              <p:cond delay="900"/>
                            </p:stCondLst>
                            <p:childTnLst>
                              <p:par>
                                <p:cTn id="17" presetID="22" presetClass="entr" presetSubtype="4" fill="hold" nodeType="afterEffect">
                                  <p:stCondLst>
                                    <p:cond delay="0"/>
                                  </p:stCondLst>
                                  <p:childTnLst>
                                    <p:set>
                                      <p:cBhvr>
                                        <p:cTn id="18" dur="1" fill="hold">
                                          <p:stCondLst>
                                            <p:cond delay="0"/>
                                          </p:stCondLst>
                                        </p:cTn>
                                        <p:tgtEl>
                                          <p:spTgt spid="305"/>
                                        </p:tgtEl>
                                        <p:attrNameLst>
                                          <p:attrName>style.visibility</p:attrName>
                                        </p:attrNameLst>
                                      </p:cBhvr>
                                      <p:to>
                                        <p:strVal val="visible"/>
                                      </p:to>
                                    </p:set>
                                    <p:animEffect transition="in" filter="wipe(down)">
                                      <p:cBhvr>
                                        <p:cTn id="19" dur="300"/>
                                        <p:tgtEl>
                                          <p:spTgt spid="305"/>
                                        </p:tgtEl>
                                      </p:cBhvr>
                                    </p:animEffect>
                                  </p:childTnLst>
                                </p:cTn>
                              </p:par>
                            </p:childTnLst>
                          </p:cTn>
                        </p:par>
                        <p:par>
                          <p:cTn id="20" fill="hold">
                            <p:stCondLst>
                              <p:cond delay="1200"/>
                            </p:stCondLst>
                            <p:childTnLst>
                              <p:par>
                                <p:cTn id="21" presetID="22" presetClass="entr" presetSubtype="4" fill="hold" nodeType="afterEffect">
                                  <p:stCondLst>
                                    <p:cond delay="0"/>
                                  </p:stCondLst>
                                  <p:childTnLst>
                                    <p:set>
                                      <p:cBhvr>
                                        <p:cTn id="22" dur="1" fill="hold">
                                          <p:stCondLst>
                                            <p:cond delay="0"/>
                                          </p:stCondLst>
                                        </p:cTn>
                                        <p:tgtEl>
                                          <p:spTgt spid="308"/>
                                        </p:tgtEl>
                                        <p:attrNameLst>
                                          <p:attrName>style.visibility</p:attrName>
                                        </p:attrNameLst>
                                      </p:cBhvr>
                                      <p:to>
                                        <p:strVal val="visible"/>
                                      </p:to>
                                    </p:set>
                                    <p:animEffect transition="in" filter="wipe(down)">
                                      <p:cBhvr>
                                        <p:cTn id="23" dur="300"/>
                                        <p:tgtEl>
                                          <p:spTgt spid="308"/>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311"/>
                                        </p:tgtEl>
                                        <p:attrNameLst>
                                          <p:attrName>style.visibility</p:attrName>
                                        </p:attrNameLst>
                                      </p:cBhvr>
                                      <p:to>
                                        <p:strVal val="visible"/>
                                      </p:to>
                                    </p:set>
                                    <p:animEffect transition="in" filter="wipe(down)">
                                      <p:cBhvr>
                                        <p:cTn id="27" dur="300"/>
                                        <p:tgtEl>
                                          <p:spTgt spid="311"/>
                                        </p:tgtEl>
                                      </p:cBhvr>
                                    </p:animEffect>
                                  </p:childTnLst>
                                </p:cTn>
                              </p:par>
                            </p:childTnLst>
                          </p:cTn>
                        </p:par>
                        <p:par>
                          <p:cTn id="28" fill="hold">
                            <p:stCondLst>
                              <p:cond delay="1800"/>
                            </p:stCondLst>
                            <p:childTnLst>
                              <p:par>
                                <p:cTn id="29" presetID="22" presetClass="entr" presetSubtype="2" fill="hold" nodeType="afterEffect">
                                  <p:stCondLst>
                                    <p:cond delay="0"/>
                                  </p:stCondLst>
                                  <p:childTnLst>
                                    <p:set>
                                      <p:cBhvr>
                                        <p:cTn id="30" dur="1" fill="hold">
                                          <p:stCondLst>
                                            <p:cond delay="0"/>
                                          </p:stCondLst>
                                        </p:cTn>
                                        <p:tgtEl>
                                          <p:spTgt spid="315"/>
                                        </p:tgtEl>
                                        <p:attrNameLst>
                                          <p:attrName>style.visibility</p:attrName>
                                        </p:attrNameLst>
                                      </p:cBhvr>
                                      <p:to>
                                        <p:strVal val="visible"/>
                                      </p:to>
                                    </p:set>
                                    <p:animEffect transition="in" filter="wipe(right)">
                                      <p:cBhvr>
                                        <p:cTn id="31" dur="300"/>
                                        <p:tgtEl>
                                          <p:spTgt spid="315"/>
                                        </p:tgtEl>
                                      </p:cBhvr>
                                    </p:animEffect>
                                  </p:childTnLst>
                                </p:cTn>
                              </p:par>
                            </p:childTnLst>
                          </p:cTn>
                        </p:par>
                        <p:par>
                          <p:cTn id="32" fill="hold">
                            <p:stCondLst>
                              <p:cond delay="2100"/>
                            </p:stCondLst>
                            <p:childTnLst>
                              <p:par>
                                <p:cTn id="33" presetID="10" presetClass="entr" presetSubtype="0" fill="hold" nodeType="afterEffect">
                                  <p:stCondLst>
                                    <p:cond delay="0"/>
                                  </p:stCondLst>
                                  <p:childTnLst>
                                    <p:set>
                                      <p:cBhvr>
                                        <p:cTn id="34" dur="1" fill="hold">
                                          <p:stCondLst>
                                            <p:cond delay="0"/>
                                          </p:stCondLst>
                                        </p:cTn>
                                        <p:tgtEl>
                                          <p:spTgt spid="383"/>
                                        </p:tgtEl>
                                        <p:attrNameLst>
                                          <p:attrName>style.visibility</p:attrName>
                                        </p:attrNameLst>
                                      </p:cBhvr>
                                      <p:to>
                                        <p:strVal val="visible"/>
                                      </p:to>
                                    </p:set>
                                    <p:animEffect transition="in" filter="fade">
                                      <p:cBhvr>
                                        <p:cTn id="35" dur="500"/>
                                        <p:tgtEl>
                                          <p:spTgt spid="383"/>
                                        </p:tgtEl>
                                      </p:cBhvr>
                                    </p:animEffect>
                                  </p:childTnLst>
                                </p:cTn>
                              </p:par>
                              <p:par>
                                <p:cTn id="36" presetID="10" presetClass="entr" presetSubtype="0" fill="hold" nodeType="withEffect">
                                  <p:stCondLst>
                                    <p:cond delay="0"/>
                                  </p:stCondLst>
                                  <p:childTnLst>
                                    <p:set>
                                      <p:cBhvr>
                                        <p:cTn id="37" dur="1" fill="hold">
                                          <p:stCondLst>
                                            <p:cond delay="0"/>
                                          </p:stCondLst>
                                        </p:cTn>
                                        <p:tgtEl>
                                          <p:spTgt spid="381"/>
                                        </p:tgtEl>
                                        <p:attrNameLst>
                                          <p:attrName>style.visibility</p:attrName>
                                        </p:attrNameLst>
                                      </p:cBhvr>
                                      <p:to>
                                        <p:strVal val="visible"/>
                                      </p:to>
                                    </p:set>
                                    <p:animEffect transition="in" filter="fade">
                                      <p:cBhvr>
                                        <p:cTn id="38" dur="500"/>
                                        <p:tgtEl>
                                          <p:spTgt spid="381"/>
                                        </p:tgtEl>
                                      </p:cBhvr>
                                    </p:animEffect>
                                  </p:childTnLst>
                                </p:cTn>
                              </p:par>
                              <p:par>
                                <p:cTn id="39" presetID="10" presetClass="entr" presetSubtype="0" fill="hold" nodeType="withEffect">
                                  <p:stCondLst>
                                    <p:cond delay="0"/>
                                  </p:stCondLst>
                                  <p:childTnLst>
                                    <p:set>
                                      <p:cBhvr>
                                        <p:cTn id="40" dur="1" fill="hold">
                                          <p:stCondLst>
                                            <p:cond delay="0"/>
                                          </p:stCondLst>
                                        </p:cTn>
                                        <p:tgtEl>
                                          <p:spTgt spid="384"/>
                                        </p:tgtEl>
                                        <p:attrNameLst>
                                          <p:attrName>style.visibility</p:attrName>
                                        </p:attrNameLst>
                                      </p:cBhvr>
                                      <p:to>
                                        <p:strVal val="visible"/>
                                      </p:to>
                                    </p:set>
                                    <p:animEffect transition="in" filter="fade">
                                      <p:cBhvr>
                                        <p:cTn id="41" dur="500"/>
                                        <p:tgtEl>
                                          <p:spTgt spid="384"/>
                                        </p:tgtEl>
                                      </p:cBhvr>
                                    </p:animEffect>
                                  </p:childTnLst>
                                </p:cTn>
                              </p:par>
                              <p:par>
                                <p:cTn id="42" presetID="10" presetClass="entr" presetSubtype="0" fill="hold" nodeType="withEffect">
                                  <p:stCondLst>
                                    <p:cond delay="0"/>
                                  </p:stCondLst>
                                  <p:childTnLst>
                                    <p:set>
                                      <p:cBhvr>
                                        <p:cTn id="43" dur="1" fill="hold">
                                          <p:stCondLst>
                                            <p:cond delay="0"/>
                                          </p:stCondLst>
                                        </p:cTn>
                                        <p:tgtEl>
                                          <p:spTgt spid="386"/>
                                        </p:tgtEl>
                                        <p:attrNameLst>
                                          <p:attrName>style.visibility</p:attrName>
                                        </p:attrNameLst>
                                      </p:cBhvr>
                                      <p:to>
                                        <p:strVal val="visible"/>
                                      </p:to>
                                    </p:set>
                                    <p:animEffect transition="in" filter="fade">
                                      <p:cBhvr>
                                        <p:cTn id="44" dur="500"/>
                                        <p:tgtEl>
                                          <p:spTgt spid="386"/>
                                        </p:tgtEl>
                                      </p:cBhvr>
                                    </p:animEffect>
                                  </p:childTnLst>
                                </p:cTn>
                              </p:par>
                              <p:par>
                                <p:cTn id="45" presetID="10" presetClass="entr" presetSubtype="0" fill="hold" nodeType="withEffect">
                                  <p:stCondLst>
                                    <p:cond delay="0"/>
                                  </p:stCondLst>
                                  <p:childTnLst>
                                    <p:set>
                                      <p:cBhvr>
                                        <p:cTn id="46" dur="1" fill="hold">
                                          <p:stCondLst>
                                            <p:cond delay="0"/>
                                          </p:stCondLst>
                                        </p:cTn>
                                        <p:tgtEl>
                                          <p:spTgt spid="387"/>
                                        </p:tgtEl>
                                        <p:attrNameLst>
                                          <p:attrName>style.visibility</p:attrName>
                                        </p:attrNameLst>
                                      </p:cBhvr>
                                      <p:to>
                                        <p:strVal val="visible"/>
                                      </p:to>
                                    </p:set>
                                    <p:animEffect transition="in" filter="fade">
                                      <p:cBhvr>
                                        <p:cTn id="47" dur="500"/>
                                        <p:tgtEl>
                                          <p:spTgt spid="387"/>
                                        </p:tgtEl>
                                      </p:cBhvr>
                                    </p:animEffect>
                                  </p:childTnLst>
                                </p:cTn>
                              </p:par>
                              <p:par>
                                <p:cTn id="48" presetID="10" presetClass="entr" presetSubtype="0" fill="hold" nodeType="withEffect">
                                  <p:stCondLst>
                                    <p:cond delay="0"/>
                                  </p:stCondLst>
                                  <p:childTnLst>
                                    <p:set>
                                      <p:cBhvr>
                                        <p:cTn id="49" dur="1" fill="hold">
                                          <p:stCondLst>
                                            <p:cond delay="0"/>
                                          </p:stCondLst>
                                        </p:cTn>
                                        <p:tgtEl>
                                          <p:spTgt spid="388"/>
                                        </p:tgtEl>
                                        <p:attrNameLst>
                                          <p:attrName>style.visibility</p:attrName>
                                        </p:attrNameLst>
                                      </p:cBhvr>
                                      <p:to>
                                        <p:strVal val="visible"/>
                                      </p:to>
                                    </p:set>
                                    <p:animEffect transition="in" filter="fade">
                                      <p:cBhvr>
                                        <p:cTn id="50" dur="500"/>
                                        <p:tgtEl>
                                          <p:spTgt spid="388"/>
                                        </p:tgtEl>
                                      </p:cBhvr>
                                    </p:animEffect>
                                  </p:childTnLst>
                                </p:cTn>
                              </p:par>
                              <p:par>
                                <p:cTn id="51" presetID="10" presetClass="entr" presetSubtype="0" fill="hold" nodeType="withEffect">
                                  <p:stCondLst>
                                    <p:cond delay="0"/>
                                  </p:stCondLst>
                                  <p:childTnLst>
                                    <p:set>
                                      <p:cBhvr>
                                        <p:cTn id="52" dur="1" fill="hold">
                                          <p:stCondLst>
                                            <p:cond delay="0"/>
                                          </p:stCondLst>
                                        </p:cTn>
                                        <p:tgtEl>
                                          <p:spTgt spid="389"/>
                                        </p:tgtEl>
                                        <p:attrNameLst>
                                          <p:attrName>style.visibility</p:attrName>
                                        </p:attrNameLst>
                                      </p:cBhvr>
                                      <p:to>
                                        <p:strVal val="visible"/>
                                      </p:to>
                                    </p:set>
                                    <p:animEffect transition="in" filter="fade">
                                      <p:cBhvr>
                                        <p:cTn id="53" dur="500"/>
                                        <p:tgtEl>
                                          <p:spTgt spid="38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left)">
                                      <p:cBhvr>
                                        <p:cTn id="56" dur="500"/>
                                        <p:tgtEl>
                                          <p:spTgt spid="8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21"/>
                                        </p:tgtEl>
                                        <p:attrNameLst>
                                          <p:attrName>style.visibility</p:attrName>
                                        </p:attrNameLst>
                                      </p:cBhvr>
                                      <p:to>
                                        <p:strVal val="visible"/>
                                      </p:to>
                                    </p:set>
                                    <p:animEffect transition="in" filter="wipe(up)">
                                      <p:cBhvr>
                                        <p:cTn id="61" dur="500"/>
                                        <p:tgtEl>
                                          <p:spTgt spid="321"/>
                                        </p:tgtEl>
                                      </p:cBhvr>
                                    </p:animEffect>
                                  </p:childTnLst>
                                </p:cTn>
                              </p:par>
                              <p:par>
                                <p:cTn id="62" presetID="22" presetClass="entr" presetSubtype="1" fill="hold" nodeType="withEffect">
                                  <p:stCondLst>
                                    <p:cond delay="0"/>
                                  </p:stCondLst>
                                  <p:childTnLst>
                                    <p:set>
                                      <p:cBhvr>
                                        <p:cTn id="63" dur="1" fill="hold">
                                          <p:stCondLst>
                                            <p:cond delay="0"/>
                                          </p:stCondLst>
                                        </p:cTn>
                                        <p:tgtEl>
                                          <p:spTgt spid="324"/>
                                        </p:tgtEl>
                                        <p:attrNameLst>
                                          <p:attrName>style.visibility</p:attrName>
                                        </p:attrNameLst>
                                      </p:cBhvr>
                                      <p:to>
                                        <p:strVal val="visible"/>
                                      </p:to>
                                    </p:set>
                                    <p:animEffect transition="in" filter="wipe(up)">
                                      <p:cBhvr>
                                        <p:cTn id="64" dur="500"/>
                                        <p:tgtEl>
                                          <p:spTgt spid="324"/>
                                        </p:tgtEl>
                                      </p:cBhvr>
                                    </p:animEffect>
                                  </p:childTnLst>
                                </p:cTn>
                              </p:par>
                              <p:par>
                                <p:cTn id="65" presetID="22" presetClass="entr" presetSubtype="1" fill="hold" nodeType="withEffect">
                                  <p:stCondLst>
                                    <p:cond delay="0"/>
                                  </p:stCondLst>
                                  <p:childTnLst>
                                    <p:set>
                                      <p:cBhvr>
                                        <p:cTn id="66" dur="1" fill="hold">
                                          <p:stCondLst>
                                            <p:cond delay="0"/>
                                          </p:stCondLst>
                                        </p:cTn>
                                        <p:tgtEl>
                                          <p:spTgt spid="328"/>
                                        </p:tgtEl>
                                        <p:attrNameLst>
                                          <p:attrName>style.visibility</p:attrName>
                                        </p:attrNameLst>
                                      </p:cBhvr>
                                      <p:to>
                                        <p:strVal val="visible"/>
                                      </p:to>
                                    </p:set>
                                    <p:animEffect transition="in" filter="wipe(up)">
                                      <p:cBhvr>
                                        <p:cTn id="67" dur="500"/>
                                        <p:tgtEl>
                                          <p:spTgt spid="328"/>
                                        </p:tgtEl>
                                      </p:cBhvr>
                                    </p:animEffect>
                                  </p:childTnLst>
                                </p:cTn>
                              </p:par>
                              <p:par>
                                <p:cTn id="68" presetID="22" presetClass="entr" presetSubtype="1" fill="hold" nodeType="withEffect">
                                  <p:stCondLst>
                                    <p:cond delay="0"/>
                                  </p:stCondLst>
                                  <p:childTnLst>
                                    <p:set>
                                      <p:cBhvr>
                                        <p:cTn id="69" dur="1" fill="hold">
                                          <p:stCondLst>
                                            <p:cond delay="0"/>
                                          </p:stCondLst>
                                        </p:cTn>
                                        <p:tgtEl>
                                          <p:spTgt spid="347"/>
                                        </p:tgtEl>
                                        <p:attrNameLst>
                                          <p:attrName>style.visibility</p:attrName>
                                        </p:attrNameLst>
                                      </p:cBhvr>
                                      <p:to>
                                        <p:strVal val="visible"/>
                                      </p:to>
                                    </p:set>
                                    <p:animEffect transition="in" filter="wipe(up)">
                                      <p:cBhvr>
                                        <p:cTn id="70" dur="500"/>
                                        <p:tgtEl>
                                          <p:spTgt spid="347"/>
                                        </p:tgtEl>
                                      </p:cBhvr>
                                    </p:animEffect>
                                  </p:childTnLst>
                                </p:cTn>
                              </p:par>
                              <p:par>
                                <p:cTn id="71" presetID="22" presetClass="entr" presetSubtype="1" fill="hold" nodeType="withEffect">
                                  <p:stCondLst>
                                    <p:cond delay="0"/>
                                  </p:stCondLst>
                                  <p:childTnLst>
                                    <p:set>
                                      <p:cBhvr>
                                        <p:cTn id="72" dur="1" fill="hold">
                                          <p:stCondLst>
                                            <p:cond delay="0"/>
                                          </p:stCondLst>
                                        </p:cTn>
                                        <p:tgtEl>
                                          <p:spTgt spid="333"/>
                                        </p:tgtEl>
                                        <p:attrNameLst>
                                          <p:attrName>style.visibility</p:attrName>
                                        </p:attrNameLst>
                                      </p:cBhvr>
                                      <p:to>
                                        <p:strVal val="visible"/>
                                      </p:to>
                                    </p:set>
                                    <p:animEffect transition="in" filter="wipe(up)">
                                      <p:cBhvr>
                                        <p:cTn id="73" dur="500"/>
                                        <p:tgtEl>
                                          <p:spTgt spid="333"/>
                                        </p:tgtEl>
                                      </p:cBhvr>
                                    </p:animEffect>
                                  </p:childTnLst>
                                </p:cTn>
                              </p:par>
                              <p:par>
                                <p:cTn id="74" presetID="22" presetClass="entr" presetSubtype="1" fill="hold" nodeType="withEffect">
                                  <p:stCondLst>
                                    <p:cond delay="0"/>
                                  </p:stCondLst>
                                  <p:childTnLst>
                                    <p:set>
                                      <p:cBhvr>
                                        <p:cTn id="75" dur="1" fill="hold">
                                          <p:stCondLst>
                                            <p:cond delay="0"/>
                                          </p:stCondLst>
                                        </p:cTn>
                                        <p:tgtEl>
                                          <p:spTgt spid="349"/>
                                        </p:tgtEl>
                                        <p:attrNameLst>
                                          <p:attrName>style.visibility</p:attrName>
                                        </p:attrNameLst>
                                      </p:cBhvr>
                                      <p:to>
                                        <p:strVal val="visible"/>
                                      </p:to>
                                    </p:set>
                                    <p:animEffect transition="in" filter="wipe(up)">
                                      <p:cBhvr>
                                        <p:cTn id="76" dur="500"/>
                                        <p:tgtEl>
                                          <p:spTgt spid="349"/>
                                        </p:tgtEl>
                                      </p:cBhvr>
                                    </p:animEffect>
                                  </p:childTnLst>
                                </p:cTn>
                              </p:par>
                              <p:par>
                                <p:cTn id="77" presetID="22" presetClass="entr" presetSubtype="1" fill="hold" nodeType="withEffect">
                                  <p:stCondLst>
                                    <p:cond delay="0"/>
                                  </p:stCondLst>
                                  <p:childTnLst>
                                    <p:set>
                                      <p:cBhvr>
                                        <p:cTn id="78" dur="1" fill="hold">
                                          <p:stCondLst>
                                            <p:cond delay="0"/>
                                          </p:stCondLst>
                                        </p:cTn>
                                        <p:tgtEl>
                                          <p:spTgt spid="337"/>
                                        </p:tgtEl>
                                        <p:attrNameLst>
                                          <p:attrName>style.visibility</p:attrName>
                                        </p:attrNameLst>
                                      </p:cBhvr>
                                      <p:to>
                                        <p:strVal val="visible"/>
                                      </p:to>
                                    </p:set>
                                    <p:animEffect transition="in" filter="wipe(up)">
                                      <p:cBhvr>
                                        <p:cTn id="79" dur="500"/>
                                        <p:tgtEl>
                                          <p:spTgt spid="337"/>
                                        </p:tgtEl>
                                      </p:cBhvr>
                                    </p:animEffect>
                                  </p:childTnLst>
                                </p:cTn>
                              </p:par>
                              <p:par>
                                <p:cTn id="80" presetID="22" presetClass="entr" presetSubtype="1" fill="hold" nodeType="withEffect">
                                  <p:stCondLst>
                                    <p:cond delay="0"/>
                                  </p:stCondLst>
                                  <p:childTnLst>
                                    <p:set>
                                      <p:cBhvr>
                                        <p:cTn id="81" dur="1" fill="hold">
                                          <p:stCondLst>
                                            <p:cond delay="0"/>
                                          </p:stCondLst>
                                        </p:cTn>
                                        <p:tgtEl>
                                          <p:spTgt spid="343"/>
                                        </p:tgtEl>
                                        <p:attrNameLst>
                                          <p:attrName>style.visibility</p:attrName>
                                        </p:attrNameLst>
                                      </p:cBhvr>
                                      <p:to>
                                        <p:strVal val="visible"/>
                                      </p:to>
                                    </p:set>
                                    <p:animEffect transition="in" filter="wipe(up)">
                                      <p:cBhvr>
                                        <p:cTn id="82" dur="500"/>
                                        <p:tgtEl>
                                          <p:spTgt spid="343"/>
                                        </p:tgtEl>
                                      </p:cBhvr>
                                    </p:animEffect>
                                  </p:childTnLst>
                                </p:cTn>
                              </p:par>
                              <p:par>
                                <p:cTn id="83" presetID="22" presetClass="entr" presetSubtype="1" fill="hold" nodeType="with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wipe(up)">
                                      <p:cBhvr>
                                        <p:cTn id="85" dur="500"/>
                                        <p:tgtEl>
                                          <p:spTgt spid="341"/>
                                        </p:tgtEl>
                                      </p:cBhvr>
                                    </p:animEffect>
                                  </p:childTnLst>
                                </p:cTn>
                              </p:par>
                            </p:childTnLst>
                          </p:cTn>
                        </p:par>
                        <p:par>
                          <p:cTn id="86" fill="hold">
                            <p:stCondLst>
                              <p:cond delay="500"/>
                            </p:stCondLst>
                            <p:childTnLst>
                              <p:par>
                                <p:cTn id="87" presetID="22" presetClass="entr" presetSubtype="1" fill="hold" nodeType="afterEffect">
                                  <p:stCondLst>
                                    <p:cond delay="0"/>
                                  </p:stCondLst>
                                  <p:childTnLst>
                                    <p:set>
                                      <p:cBhvr>
                                        <p:cTn id="88" dur="1" fill="hold">
                                          <p:stCondLst>
                                            <p:cond delay="0"/>
                                          </p:stCondLst>
                                        </p:cTn>
                                        <p:tgtEl>
                                          <p:spTgt spid="420"/>
                                        </p:tgtEl>
                                        <p:attrNameLst>
                                          <p:attrName>style.visibility</p:attrName>
                                        </p:attrNameLst>
                                      </p:cBhvr>
                                      <p:to>
                                        <p:strVal val="visible"/>
                                      </p:to>
                                    </p:set>
                                    <p:animEffect transition="in" filter="wipe(up)">
                                      <p:cBhvr>
                                        <p:cTn id="89" dur="500"/>
                                        <p:tgtEl>
                                          <p:spTgt spid="420"/>
                                        </p:tgtEl>
                                      </p:cBhvr>
                                    </p:animEffect>
                                  </p:childTnLst>
                                </p:cTn>
                              </p:par>
                              <p:par>
                                <p:cTn id="90" presetID="22" presetClass="entr" presetSubtype="1" fill="hold"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up)">
                                      <p:cBhvr>
                                        <p:cTn id="92" dur="500"/>
                                        <p:tgtEl>
                                          <p:spTgt spid="68"/>
                                        </p:tgtEl>
                                      </p:cBhvr>
                                    </p:animEffect>
                                  </p:childTnLst>
                                </p:cTn>
                              </p:par>
                              <p:par>
                                <p:cTn id="93" presetID="22" presetClass="entr" presetSubtype="1" fill="hold"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up)">
                                      <p:cBhvr>
                                        <p:cTn id="95" dur="500"/>
                                        <p:tgtEl>
                                          <p:spTgt spid="63"/>
                                        </p:tgtEl>
                                      </p:cBhvr>
                                    </p:animEffect>
                                  </p:childTnLst>
                                </p:cTn>
                              </p:par>
                              <p:par>
                                <p:cTn id="96" presetID="22" presetClass="entr" presetSubtype="1" fill="hold"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wipe(up)">
                                      <p:cBhvr>
                                        <p:cTn id="98" dur="500"/>
                                        <p:tgtEl>
                                          <p:spTgt spid="65"/>
                                        </p:tgtEl>
                                      </p:cBhvr>
                                    </p:animEffect>
                                  </p:childTnLst>
                                </p:cTn>
                              </p:par>
                              <p:par>
                                <p:cTn id="99" presetID="22" presetClass="entr" presetSubtype="1" fill="hold" nodeType="with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up)">
                                      <p:cBhvr>
                                        <p:cTn id="101" dur="500"/>
                                        <p:tgtEl>
                                          <p:spTgt spid="66"/>
                                        </p:tgtEl>
                                      </p:cBhvr>
                                    </p:animEffect>
                                  </p:childTnLst>
                                </p:cTn>
                              </p:par>
                              <p:par>
                                <p:cTn id="102" presetID="22" presetClass="entr" presetSubtype="1" fill="hold"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wipe(up)">
                                      <p:cBhvr>
                                        <p:cTn id="104" dur="500"/>
                                        <p:tgtEl>
                                          <p:spTgt spid="64"/>
                                        </p:tgtEl>
                                      </p:cBhvr>
                                    </p:animEffect>
                                  </p:childTnLst>
                                </p:cTn>
                              </p:par>
                              <p:par>
                                <p:cTn id="105" presetID="22" presetClass="entr" presetSubtype="1" fill="hold"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wipe(up)">
                                      <p:cBhvr>
                                        <p:cTn id="107" dur="500"/>
                                        <p:tgtEl>
                                          <p:spTgt spid="67"/>
                                        </p:tgtEl>
                                      </p:cBhvr>
                                    </p:animEffect>
                                  </p:childTnLst>
                                </p:cTn>
                              </p:par>
                            </p:childTnLst>
                          </p:cTn>
                        </p:par>
                        <p:par>
                          <p:cTn id="108" fill="hold">
                            <p:stCondLst>
                              <p:cond delay="1000"/>
                            </p:stCondLst>
                            <p:childTnLst>
                              <p:par>
                                <p:cTn id="109" presetID="22" presetClass="entr" presetSubtype="8" fill="hold" grpId="0" nodeType="afterEffect">
                                  <p:stCondLst>
                                    <p:cond delay="0"/>
                                  </p:stCondLst>
                                  <p:childTnLst>
                                    <p:set>
                                      <p:cBhvr>
                                        <p:cTn id="110" dur="1" fill="hold">
                                          <p:stCondLst>
                                            <p:cond delay="0"/>
                                          </p:stCondLst>
                                        </p:cTn>
                                        <p:tgtEl>
                                          <p:spTgt spid="86"/>
                                        </p:tgtEl>
                                        <p:attrNameLst>
                                          <p:attrName>style.visibility</p:attrName>
                                        </p:attrNameLst>
                                      </p:cBhvr>
                                      <p:to>
                                        <p:strVal val="visible"/>
                                      </p:to>
                                    </p:set>
                                    <p:animEffect transition="in" filter="wipe(left)">
                                      <p:cBhvr>
                                        <p:cTn id="111" dur="500"/>
                                        <p:tgtEl>
                                          <p:spTgt spid="8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70"/>
                                        </p:tgtEl>
                                        <p:attrNameLst>
                                          <p:attrName>style.visibility</p:attrName>
                                        </p:attrNameLst>
                                      </p:cBhvr>
                                      <p:to>
                                        <p:strVal val="visible"/>
                                      </p:to>
                                    </p:set>
                                    <p:animEffect transition="in" filter="fade">
                                      <p:cBhvr>
                                        <p:cTn id="116" dur="500"/>
                                        <p:tgtEl>
                                          <p:spTgt spid="370"/>
                                        </p:tgtEl>
                                      </p:cBhvr>
                                    </p:animEffect>
                                  </p:childTnLst>
                                </p:cTn>
                              </p:par>
                              <p:par>
                                <p:cTn id="117" presetID="10" presetClass="entr" presetSubtype="0" fill="hold" nodeType="withEffect">
                                  <p:stCondLst>
                                    <p:cond delay="0"/>
                                  </p:stCondLst>
                                  <p:childTnLst>
                                    <p:set>
                                      <p:cBhvr>
                                        <p:cTn id="118" dur="1" fill="hold">
                                          <p:stCondLst>
                                            <p:cond delay="0"/>
                                          </p:stCondLst>
                                        </p:cTn>
                                        <p:tgtEl>
                                          <p:spTgt spid="373"/>
                                        </p:tgtEl>
                                        <p:attrNameLst>
                                          <p:attrName>style.visibility</p:attrName>
                                        </p:attrNameLst>
                                      </p:cBhvr>
                                      <p:to>
                                        <p:strVal val="visible"/>
                                      </p:to>
                                    </p:set>
                                    <p:animEffect transition="in" filter="fade">
                                      <p:cBhvr>
                                        <p:cTn id="119" dur="500"/>
                                        <p:tgtEl>
                                          <p:spTgt spid="37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68"/>
                                        </p:tgtEl>
                                        <p:attrNameLst>
                                          <p:attrName>style.visibility</p:attrName>
                                        </p:attrNameLst>
                                      </p:cBhvr>
                                      <p:to>
                                        <p:strVal val="visible"/>
                                      </p:to>
                                    </p:set>
                                    <p:animEffect transition="in" filter="fade">
                                      <p:cBhvr>
                                        <p:cTn id="122" dur="500"/>
                                        <p:tgtEl>
                                          <p:spTgt spid="36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67"/>
                                        </p:tgtEl>
                                        <p:attrNameLst>
                                          <p:attrName>style.visibility</p:attrName>
                                        </p:attrNameLst>
                                      </p:cBhvr>
                                      <p:to>
                                        <p:strVal val="visible"/>
                                      </p:to>
                                    </p:set>
                                    <p:animEffect transition="in" filter="fade">
                                      <p:cBhvr>
                                        <p:cTn id="125" dur="500"/>
                                        <p:tgtEl>
                                          <p:spTgt spid="367"/>
                                        </p:tgtEl>
                                      </p:cBhvr>
                                    </p:animEffect>
                                  </p:childTnLst>
                                </p:cTn>
                              </p:par>
                              <p:par>
                                <p:cTn id="126" presetID="10" presetClass="entr" presetSubtype="0" fill="hold" nodeType="withEffect">
                                  <p:stCondLst>
                                    <p:cond delay="0"/>
                                  </p:stCondLst>
                                  <p:childTnLst>
                                    <p:set>
                                      <p:cBhvr>
                                        <p:cTn id="127" dur="1" fill="hold">
                                          <p:stCondLst>
                                            <p:cond delay="0"/>
                                          </p:stCondLst>
                                        </p:cTn>
                                        <p:tgtEl>
                                          <p:spTgt spid="374"/>
                                        </p:tgtEl>
                                        <p:attrNameLst>
                                          <p:attrName>style.visibility</p:attrName>
                                        </p:attrNameLst>
                                      </p:cBhvr>
                                      <p:to>
                                        <p:strVal val="visible"/>
                                      </p:to>
                                    </p:set>
                                    <p:animEffect transition="in" filter="fade">
                                      <p:cBhvr>
                                        <p:cTn id="128" dur="500"/>
                                        <p:tgtEl>
                                          <p:spTgt spid="374"/>
                                        </p:tgtEl>
                                      </p:cBhvr>
                                    </p:animEffect>
                                  </p:childTnLst>
                                </p:cTn>
                              </p:par>
                              <p:par>
                                <p:cTn id="129" presetID="10" presetClass="entr" presetSubtype="0" fill="hold" nodeType="withEffect">
                                  <p:stCondLst>
                                    <p:cond delay="0"/>
                                  </p:stCondLst>
                                  <p:childTnLst>
                                    <p:set>
                                      <p:cBhvr>
                                        <p:cTn id="130" dur="1" fill="hold">
                                          <p:stCondLst>
                                            <p:cond delay="0"/>
                                          </p:stCondLst>
                                        </p:cTn>
                                        <p:tgtEl>
                                          <p:spTgt spid="371"/>
                                        </p:tgtEl>
                                        <p:attrNameLst>
                                          <p:attrName>style.visibility</p:attrName>
                                        </p:attrNameLst>
                                      </p:cBhvr>
                                      <p:to>
                                        <p:strVal val="visible"/>
                                      </p:to>
                                    </p:set>
                                    <p:animEffect transition="in" filter="fade">
                                      <p:cBhvr>
                                        <p:cTn id="131" dur="500"/>
                                        <p:tgtEl>
                                          <p:spTgt spid="371"/>
                                        </p:tgtEl>
                                      </p:cBhvr>
                                    </p:animEffect>
                                  </p:childTnLst>
                                </p:cTn>
                              </p:par>
                              <p:par>
                                <p:cTn id="132" presetID="10" presetClass="entr" presetSubtype="0" fill="hold" nodeType="withEffect">
                                  <p:stCondLst>
                                    <p:cond delay="0"/>
                                  </p:stCondLst>
                                  <p:childTnLst>
                                    <p:set>
                                      <p:cBhvr>
                                        <p:cTn id="133" dur="1" fill="hold">
                                          <p:stCondLst>
                                            <p:cond delay="0"/>
                                          </p:stCondLst>
                                        </p:cTn>
                                        <p:tgtEl>
                                          <p:spTgt spid="369"/>
                                        </p:tgtEl>
                                        <p:attrNameLst>
                                          <p:attrName>style.visibility</p:attrName>
                                        </p:attrNameLst>
                                      </p:cBhvr>
                                      <p:to>
                                        <p:strVal val="visible"/>
                                      </p:to>
                                    </p:set>
                                    <p:animEffect transition="in" filter="fade">
                                      <p:cBhvr>
                                        <p:cTn id="134" dur="500"/>
                                        <p:tgtEl>
                                          <p:spTgt spid="369"/>
                                        </p:tgtEl>
                                      </p:cBhvr>
                                    </p:animEffect>
                                  </p:childTnLst>
                                </p:cTn>
                              </p:par>
                              <p:par>
                                <p:cTn id="135" presetID="10" presetClass="entr" presetSubtype="0" fill="hold" nodeType="withEffect">
                                  <p:stCondLst>
                                    <p:cond delay="0"/>
                                  </p:stCondLst>
                                  <p:childTnLst>
                                    <p:set>
                                      <p:cBhvr>
                                        <p:cTn id="136" dur="1" fill="hold">
                                          <p:stCondLst>
                                            <p:cond delay="0"/>
                                          </p:stCondLst>
                                        </p:cTn>
                                        <p:tgtEl>
                                          <p:spTgt spid="372"/>
                                        </p:tgtEl>
                                        <p:attrNameLst>
                                          <p:attrName>style.visibility</p:attrName>
                                        </p:attrNameLst>
                                      </p:cBhvr>
                                      <p:to>
                                        <p:strVal val="visible"/>
                                      </p:to>
                                    </p:set>
                                    <p:animEffect transition="in" filter="fade">
                                      <p:cBhvr>
                                        <p:cTn id="137" dur="500"/>
                                        <p:tgtEl>
                                          <p:spTgt spid="372"/>
                                        </p:tgtEl>
                                      </p:cBhvr>
                                    </p:animEffect>
                                  </p:childTnLst>
                                </p:cTn>
                              </p:par>
                            </p:childTnLst>
                          </p:cTn>
                        </p:par>
                        <p:par>
                          <p:cTn id="138" fill="hold">
                            <p:stCondLst>
                              <p:cond delay="500"/>
                            </p:stCondLst>
                            <p:childTnLst>
                              <p:par>
                                <p:cTn id="139" presetID="47" presetClass="entr" presetSubtype="0" fill="hold" nodeType="afterEffect">
                                  <p:stCondLst>
                                    <p:cond delay="0"/>
                                  </p:stCondLst>
                                  <p:childTnLst>
                                    <p:set>
                                      <p:cBhvr>
                                        <p:cTn id="140" dur="1" fill="hold">
                                          <p:stCondLst>
                                            <p:cond delay="0"/>
                                          </p:stCondLst>
                                        </p:cTn>
                                        <p:tgtEl>
                                          <p:spTgt spid="393"/>
                                        </p:tgtEl>
                                        <p:attrNameLst>
                                          <p:attrName>style.visibility</p:attrName>
                                        </p:attrNameLst>
                                      </p:cBhvr>
                                      <p:to>
                                        <p:strVal val="visible"/>
                                      </p:to>
                                    </p:set>
                                    <p:animEffect transition="in" filter="fade">
                                      <p:cBhvr>
                                        <p:cTn id="141" dur="300"/>
                                        <p:tgtEl>
                                          <p:spTgt spid="393"/>
                                        </p:tgtEl>
                                      </p:cBhvr>
                                    </p:animEffect>
                                    <p:anim calcmode="lin" valueType="num">
                                      <p:cBhvr>
                                        <p:cTn id="142" dur="300" fill="hold"/>
                                        <p:tgtEl>
                                          <p:spTgt spid="393"/>
                                        </p:tgtEl>
                                        <p:attrNameLst>
                                          <p:attrName>ppt_x</p:attrName>
                                        </p:attrNameLst>
                                      </p:cBhvr>
                                      <p:tavLst>
                                        <p:tav tm="0">
                                          <p:val>
                                            <p:strVal val="#ppt_x"/>
                                          </p:val>
                                        </p:tav>
                                        <p:tav tm="100000">
                                          <p:val>
                                            <p:strVal val="#ppt_x"/>
                                          </p:val>
                                        </p:tav>
                                      </p:tavLst>
                                    </p:anim>
                                    <p:anim calcmode="lin" valueType="num">
                                      <p:cBhvr>
                                        <p:cTn id="143" dur="300" fill="hold"/>
                                        <p:tgtEl>
                                          <p:spTgt spid="393"/>
                                        </p:tgtEl>
                                        <p:attrNameLst>
                                          <p:attrName>ppt_y</p:attrName>
                                        </p:attrNameLst>
                                      </p:cBhvr>
                                      <p:tavLst>
                                        <p:tav tm="0">
                                          <p:val>
                                            <p:strVal val="#ppt_y-.1"/>
                                          </p:val>
                                        </p:tav>
                                        <p:tav tm="100000">
                                          <p:val>
                                            <p:strVal val="#ppt_y"/>
                                          </p:val>
                                        </p:tav>
                                      </p:tavLst>
                                    </p:anim>
                                  </p:childTnLst>
                                </p:cTn>
                              </p:par>
                              <p:par>
                                <p:cTn id="144" presetID="47" presetClass="entr" presetSubtype="0" fill="hold" nodeType="withEffect">
                                  <p:stCondLst>
                                    <p:cond delay="0"/>
                                  </p:stCondLst>
                                  <p:childTnLst>
                                    <p:set>
                                      <p:cBhvr>
                                        <p:cTn id="145" dur="1" fill="hold">
                                          <p:stCondLst>
                                            <p:cond delay="0"/>
                                          </p:stCondLst>
                                        </p:cTn>
                                        <p:tgtEl>
                                          <p:spTgt spid="391"/>
                                        </p:tgtEl>
                                        <p:attrNameLst>
                                          <p:attrName>style.visibility</p:attrName>
                                        </p:attrNameLst>
                                      </p:cBhvr>
                                      <p:to>
                                        <p:strVal val="visible"/>
                                      </p:to>
                                    </p:set>
                                    <p:animEffect transition="in" filter="fade">
                                      <p:cBhvr>
                                        <p:cTn id="146" dur="300"/>
                                        <p:tgtEl>
                                          <p:spTgt spid="391"/>
                                        </p:tgtEl>
                                      </p:cBhvr>
                                    </p:animEffect>
                                    <p:anim calcmode="lin" valueType="num">
                                      <p:cBhvr>
                                        <p:cTn id="147" dur="300" fill="hold"/>
                                        <p:tgtEl>
                                          <p:spTgt spid="391"/>
                                        </p:tgtEl>
                                        <p:attrNameLst>
                                          <p:attrName>ppt_x</p:attrName>
                                        </p:attrNameLst>
                                      </p:cBhvr>
                                      <p:tavLst>
                                        <p:tav tm="0">
                                          <p:val>
                                            <p:strVal val="#ppt_x"/>
                                          </p:val>
                                        </p:tav>
                                        <p:tav tm="100000">
                                          <p:val>
                                            <p:strVal val="#ppt_x"/>
                                          </p:val>
                                        </p:tav>
                                      </p:tavLst>
                                    </p:anim>
                                    <p:anim calcmode="lin" valueType="num">
                                      <p:cBhvr>
                                        <p:cTn id="148" dur="300" fill="hold"/>
                                        <p:tgtEl>
                                          <p:spTgt spid="391"/>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392"/>
                                        </p:tgtEl>
                                        <p:attrNameLst>
                                          <p:attrName>style.visibility</p:attrName>
                                        </p:attrNameLst>
                                      </p:cBhvr>
                                      <p:to>
                                        <p:strVal val="visible"/>
                                      </p:to>
                                    </p:set>
                                    <p:animEffect transition="in" filter="fade">
                                      <p:cBhvr>
                                        <p:cTn id="151" dur="300"/>
                                        <p:tgtEl>
                                          <p:spTgt spid="392"/>
                                        </p:tgtEl>
                                      </p:cBhvr>
                                    </p:animEffect>
                                    <p:anim calcmode="lin" valueType="num">
                                      <p:cBhvr>
                                        <p:cTn id="152" dur="300" fill="hold"/>
                                        <p:tgtEl>
                                          <p:spTgt spid="392"/>
                                        </p:tgtEl>
                                        <p:attrNameLst>
                                          <p:attrName>ppt_x</p:attrName>
                                        </p:attrNameLst>
                                      </p:cBhvr>
                                      <p:tavLst>
                                        <p:tav tm="0">
                                          <p:val>
                                            <p:strVal val="#ppt_x"/>
                                          </p:val>
                                        </p:tav>
                                        <p:tav tm="100000">
                                          <p:val>
                                            <p:strVal val="#ppt_x"/>
                                          </p:val>
                                        </p:tav>
                                      </p:tavLst>
                                    </p:anim>
                                    <p:anim calcmode="lin" valueType="num">
                                      <p:cBhvr>
                                        <p:cTn id="153" dur="300" fill="hold"/>
                                        <p:tgtEl>
                                          <p:spTgt spid="392"/>
                                        </p:tgtEl>
                                        <p:attrNameLst>
                                          <p:attrName>ppt_y</p:attrName>
                                        </p:attrNameLst>
                                      </p:cBhvr>
                                      <p:tavLst>
                                        <p:tav tm="0">
                                          <p:val>
                                            <p:strVal val="#ppt_y-.1"/>
                                          </p:val>
                                        </p:tav>
                                        <p:tav tm="100000">
                                          <p:val>
                                            <p:strVal val="#ppt_y"/>
                                          </p:val>
                                        </p:tav>
                                      </p:tavLst>
                                    </p:anim>
                                  </p:childTnLst>
                                </p:cTn>
                              </p:par>
                              <p:par>
                                <p:cTn id="154" presetID="47" presetClass="entr" presetSubtype="0" fill="hold" nodeType="withEffect">
                                  <p:stCondLst>
                                    <p:cond delay="0"/>
                                  </p:stCondLst>
                                  <p:childTnLst>
                                    <p:set>
                                      <p:cBhvr>
                                        <p:cTn id="155" dur="1" fill="hold">
                                          <p:stCondLst>
                                            <p:cond delay="0"/>
                                          </p:stCondLst>
                                        </p:cTn>
                                        <p:tgtEl>
                                          <p:spTgt spid="398"/>
                                        </p:tgtEl>
                                        <p:attrNameLst>
                                          <p:attrName>style.visibility</p:attrName>
                                        </p:attrNameLst>
                                      </p:cBhvr>
                                      <p:to>
                                        <p:strVal val="visible"/>
                                      </p:to>
                                    </p:set>
                                    <p:animEffect transition="in" filter="fade">
                                      <p:cBhvr>
                                        <p:cTn id="156" dur="300"/>
                                        <p:tgtEl>
                                          <p:spTgt spid="398"/>
                                        </p:tgtEl>
                                      </p:cBhvr>
                                    </p:animEffect>
                                    <p:anim calcmode="lin" valueType="num">
                                      <p:cBhvr>
                                        <p:cTn id="157" dur="300" fill="hold"/>
                                        <p:tgtEl>
                                          <p:spTgt spid="398"/>
                                        </p:tgtEl>
                                        <p:attrNameLst>
                                          <p:attrName>ppt_x</p:attrName>
                                        </p:attrNameLst>
                                      </p:cBhvr>
                                      <p:tavLst>
                                        <p:tav tm="0">
                                          <p:val>
                                            <p:strVal val="#ppt_x"/>
                                          </p:val>
                                        </p:tav>
                                        <p:tav tm="100000">
                                          <p:val>
                                            <p:strVal val="#ppt_x"/>
                                          </p:val>
                                        </p:tav>
                                      </p:tavLst>
                                    </p:anim>
                                    <p:anim calcmode="lin" valueType="num">
                                      <p:cBhvr>
                                        <p:cTn id="158" dur="300" fill="hold"/>
                                        <p:tgtEl>
                                          <p:spTgt spid="398"/>
                                        </p:tgtEl>
                                        <p:attrNameLst>
                                          <p:attrName>ppt_y</p:attrName>
                                        </p:attrNameLst>
                                      </p:cBhvr>
                                      <p:tavLst>
                                        <p:tav tm="0">
                                          <p:val>
                                            <p:strVal val="#ppt_y-.1"/>
                                          </p:val>
                                        </p:tav>
                                        <p:tav tm="100000">
                                          <p:val>
                                            <p:strVal val="#ppt_y"/>
                                          </p:val>
                                        </p:tav>
                                      </p:tavLst>
                                    </p:anim>
                                  </p:childTnLst>
                                </p:cTn>
                              </p:par>
                              <p:par>
                                <p:cTn id="159" presetID="47" presetClass="entr" presetSubtype="0" fill="hold" nodeType="withEffect">
                                  <p:stCondLst>
                                    <p:cond delay="0"/>
                                  </p:stCondLst>
                                  <p:childTnLst>
                                    <p:set>
                                      <p:cBhvr>
                                        <p:cTn id="160" dur="1" fill="hold">
                                          <p:stCondLst>
                                            <p:cond delay="0"/>
                                          </p:stCondLst>
                                        </p:cTn>
                                        <p:tgtEl>
                                          <p:spTgt spid="394"/>
                                        </p:tgtEl>
                                        <p:attrNameLst>
                                          <p:attrName>style.visibility</p:attrName>
                                        </p:attrNameLst>
                                      </p:cBhvr>
                                      <p:to>
                                        <p:strVal val="visible"/>
                                      </p:to>
                                    </p:set>
                                    <p:animEffect transition="in" filter="fade">
                                      <p:cBhvr>
                                        <p:cTn id="161" dur="300"/>
                                        <p:tgtEl>
                                          <p:spTgt spid="394"/>
                                        </p:tgtEl>
                                      </p:cBhvr>
                                    </p:animEffect>
                                    <p:anim calcmode="lin" valueType="num">
                                      <p:cBhvr>
                                        <p:cTn id="162" dur="300" fill="hold"/>
                                        <p:tgtEl>
                                          <p:spTgt spid="394"/>
                                        </p:tgtEl>
                                        <p:attrNameLst>
                                          <p:attrName>ppt_x</p:attrName>
                                        </p:attrNameLst>
                                      </p:cBhvr>
                                      <p:tavLst>
                                        <p:tav tm="0">
                                          <p:val>
                                            <p:strVal val="#ppt_x"/>
                                          </p:val>
                                        </p:tav>
                                        <p:tav tm="100000">
                                          <p:val>
                                            <p:strVal val="#ppt_x"/>
                                          </p:val>
                                        </p:tav>
                                      </p:tavLst>
                                    </p:anim>
                                    <p:anim calcmode="lin" valueType="num">
                                      <p:cBhvr>
                                        <p:cTn id="163" dur="300" fill="hold"/>
                                        <p:tgtEl>
                                          <p:spTgt spid="394"/>
                                        </p:tgtEl>
                                        <p:attrNameLst>
                                          <p:attrName>ppt_y</p:attrName>
                                        </p:attrNameLst>
                                      </p:cBhvr>
                                      <p:tavLst>
                                        <p:tav tm="0">
                                          <p:val>
                                            <p:strVal val="#ppt_y-.1"/>
                                          </p:val>
                                        </p:tav>
                                        <p:tav tm="100000">
                                          <p:val>
                                            <p:strVal val="#ppt_y"/>
                                          </p:val>
                                        </p:tav>
                                      </p:tavLst>
                                    </p:anim>
                                  </p:childTnLst>
                                </p:cTn>
                              </p:par>
                              <p:par>
                                <p:cTn id="164" presetID="47" presetClass="entr" presetSubtype="0" fill="hold" nodeType="withEffect">
                                  <p:stCondLst>
                                    <p:cond delay="0"/>
                                  </p:stCondLst>
                                  <p:childTnLst>
                                    <p:set>
                                      <p:cBhvr>
                                        <p:cTn id="165" dur="1" fill="hold">
                                          <p:stCondLst>
                                            <p:cond delay="0"/>
                                          </p:stCondLst>
                                        </p:cTn>
                                        <p:tgtEl>
                                          <p:spTgt spid="395"/>
                                        </p:tgtEl>
                                        <p:attrNameLst>
                                          <p:attrName>style.visibility</p:attrName>
                                        </p:attrNameLst>
                                      </p:cBhvr>
                                      <p:to>
                                        <p:strVal val="visible"/>
                                      </p:to>
                                    </p:set>
                                    <p:animEffect transition="in" filter="fade">
                                      <p:cBhvr>
                                        <p:cTn id="166" dur="300"/>
                                        <p:tgtEl>
                                          <p:spTgt spid="395"/>
                                        </p:tgtEl>
                                      </p:cBhvr>
                                    </p:animEffect>
                                    <p:anim calcmode="lin" valueType="num">
                                      <p:cBhvr>
                                        <p:cTn id="167" dur="300" fill="hold"/>
                                        <p:tgtEl>
                                          <p:spTgt spid="395"/>
                                        </p:tgtEl>
                                        <p:attrNameLst>
                                          <p:attrName>ppt_x</p:attrName>
                                        </p:attrNameLst>
                                      </p:cBhvr>
                                      <p:tavLst>
                                        <p:tav tm="0">
                                          <p:val>
                                            <p:strVal val="#ppt_x"/>
                                          </p:val>
                                        </p:tav>
                                        <p:tav tm="100000">
                                          <p:val>
                                            <p:strVal val="#ppt_x"/>
                                          </p:val>
                                        </p:tav>
                                      </p:tavLst>
                                    </p:anim>
                                    <p:anim calcmode="lin" valueType="num">
                                      <p:cBhvr>
                                        <p:cTn id="168" dur="300" fill="hold"/>
                                        <p:tgtEl>
                                          <p:spTgt spid="395"/>
                                        </p:tgtEl>
                                        <p:attrNameLst>
                                          <p:attrName>ppt_y</p:attrName>
                                        </p:attrNameLst>
                                      </p:cBhvr>
                                      <p:tavLst>
                                        <p:tav tm="0">
                                          <p:val>
                                            <p:strVal val="#ppt_y-.1"/>
                                          </p:val>
                                        </p:tav>
                                        <p:tav tm="100000">
                                          <p:val>
                                            <p:strVal val="#ppt_y"/>
                                          </p:val>
                                        </p:tav>
                                      </p:tavLst>
                                    </p:anim>
                                  </p:childTnLst>
                                </p:cTn>
                              </p:par>
                              <p:par>
                                <p:cTn id="169" presetID="47" presetClass="entr" presetSubtype="0" fill="hold" nodeType="withEffect">
                                  <p:stCondLst>
                                    <p:cond delay="0"/>
                                  </p:stCondLst>
                                  <p:childTnLst>
                                    <p:set>
                                      <p:cBhvr>
                                        <p:cTn id="170" dur="1" fill="hold">
                                          <p:stCondLst>
                                            <p:cond delay="0"/>
                                          </p:stCondLst>
                                        </p:cTn>
                                        <p:tgtEl>
                                          <p:spTgt spid="396"/>
                                        </p:tgtEl>
                                        <p:attrNameLst>
                                          <p:attrName>style.visibility</p:attrName>
                                        </p:attrNameLst>
                                      </p:cBhvr>
                                      <p:to>
                                        <p:strVal val="visible"/>
                                      </p:to>
                                    </p:set>
                                    <p:animEffect transition="in" filter="fade">
                                      <p:cBhvr>
                                        <p:cTn id="171" dur="300"/>
                                        <p:tgtEl>
                                          <p:spTgt spid="396"/>
                                        </p:tgtEl>
                                      </p:cBhvr>
                                    </p:animEffect>
                                    <p:anim calcmode="lin" valueType="num">
                                      <p:cBhvr>
                                        <p:cTn id="172" dur="300" fill="hold"/>
                                        <p:tgtEl>
                                          <p:spTgt spid="396"/>
                                        </p:tgtEl>
                                        <p:attrNameLst>
                                          <p:attrName>ppt_x</p:attrName>
                                        </p:attrNameLst>
                                      </p:cBhvr>
                                      <p:tavLst>
                                        <p:tav tm="0">
                                          <p:val>
                                            <p:strVal val="#ppt_x"/>
                                          </p:val>
                                        </p:tav>
                                        <p:tav tm="100000">
                                          <p:val>
                                            <p:strVal val="#ppt_x"/>
                                          </p:val>
                                        </p:tav>
                                      </p:tavLst>
                                    </p:anim>
                                    <p:anim calcmode="lin" valueType="num">
                                      <p:cBhvr>
                                        <p:cTn id="173" dur="300" fill="hold"/>
                                        <p:tgtEl>
                                          <p:spTgt spid="396"/>
                                        </p:tgtEl>
                                        <p:attrNameLst>
                                          <p:attrName>ppt_y</p:attrName>
                                        </p:attrNameLst>
                                      </p:cBhvr>
                                      <p:tavLst>
                                        <p:tav tm="0">
                                          <p:val>
                                            <p:strVal val="#ppt_y-.1"/>
                                          </p:val>
                                        </p:tav>
                                        <p:tav tm="100000">
                                          <p:val>
                                            <p:strVal val="#ppt_y"/>
                                          </p:val>
                                        </p:tav>
                                      </p:tavLst>
                                    </p:anim>
                                  </p:childTnLst>
                                </p:cTn>
                              </p:par>
                            </p:childTnLst>
                          </p:cTn>
                        </p:par>
                        <p:par>
                          <p:cTn id="174" fill="hold">
                            <p:stCondLst>
                              <p:cond delay="800"/>
                            </p:stCondLst>
                            <p:childTnLst>
                              <p:par>
                                <p:cTn id="175" presetID="22" presetClass="entr" presetSubtype="8" fill="hold" grpId="0" nodeType="afterEffect">
                                  <p:stCondLst>
                                    <p:cond delay="0"/>
                                  </p:stCondLst>
                                  <p:childTnLst>
                                    <p:set>
                                      <p:cBhvr>
                                        <p:cTn id="176" dur="1" fill="hold">
                                          <p:stCondLst>
                                            <p:cond delay="0"/>
                                          </p:stCondLst>
                                        </p:cTn>
                                        <p:tgtEl>
                                          <p:spTgt spid="87"/>
                                        </p:tgtEl>
                                        <p:attrNameLst>
                                          <p:attrName>style.visibility</p:attrName>
                                        </p:attrNameLst>
                                      </p:cBhvr>
                                      <p:to>
                                        <p:strVal val="visible"/>
                                      </p:to>
                                    </p:set>
                                    <p:animEffect transition="in" filter="wipe(left)">
                                      <p:cBhvr>
                                        <p:cTn id="177" dur="500"/>
                                        <p:tgtEl>
                                          <p:spTgt spid="87"/>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377"/>
                                        </p:tgtEl>
                                        <p:attrNameLst>
                                          <p:attrName>style.visibility</p:attrName>
                                        </p:attrNameLst>
                                      </p:cBhvr>
                                      <p:to>
                                        <p:strVal val="visible"/>
                                      </p:to>
                                    </p:set>
                                    <p:animEffect transition="in" filter="fade">
                                      <p:cBhvr>
                                        <p:cTn id="182" dur="500"/>
                                        <p:tgtEl>
                                          <p:spTgt spid="37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76"/>
                                        </p:tgtEl>
                                        <p:attrNameLst>
                                          <p:attrName>style.visibility</p:attrName>
                                        </p:attrNameLst>
                                      </p:cBhvr>
                                      <p:to>
                                        <p:strVal val="visible"/>
                                      </p:to>
                                    </p:set>
                                    <p:animEffect transition="in" filter="fade">
                                      <p:cBhvr>
                                        <p:cTn id="185" dur="500"/>
                                        <p:tgtEl>
                                          <p:spTgt spid="37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75"/>
                                        </p:tgtEl>
                                        <p:attrNameLst>
                                          <p:attrName>style.visibility</p:attrName>
                                        </p:attrNameLst>
                                      </p:cBhvr>
                                      <p:to>
                                        <p:strVal val="visible"/>
                                      </p:to>
                                    </p:set>
                                    <p:animEffect transition="in" filter="fade">
                                      <p:cBhvr>
                                        <p:cTn id="188" dur="500"/>
                                        <p:tgtEl>
                                          <p:spTgt spid="375"/>
                                        </p:tgtEl>
                                      </p:cBhvr>
                                    </p:animEffect>
                                  </p:childTnLst>
                                </p:cTn>
                              </p:par>
                            </p:childTnLst>
                          </p:cTn>
                        </p:par>
                        <p:par>
                          <p:cTn id="189" fill="hold">
                            <p:stCondLst>
                              <p:cond delay="500"/>
                            </p:stCondLst>
                            <p:childTnLst>
                              <p:par>
                                <p:cTn id="190" presetID="2" presetClass="entr" presetSubtype="3" fill="hold" nodeType="afterEffect">
                                  <p:stCondLst>
                                    <p:cond delay="0"/>
                                  </p:stCondLst>
                                  <p:childTnLst>
                                    <p:set>
                                      <p:cBhvr>
                                        <p:cTn id="191" dur="1" fill="hold">
                                          <p:stCondLst>
                                            <p:cond delay="0"/>
                                          </p:stCondLst>
                                        </p:cTn>
                                        <p:tgtEl>
                                          <p:spTgt spid="414"/>
                                        </p:tgtEl>
                                        <p:attrNameLst>
                                          <p:attrName>style.visibility</p:attrName>
                                        </p:attrNameLst>
                                      </p:cBhvr>
                                      <p:to>
                                        <p:strVal val="visible"/>
                                      </p:to>
                                    </p:set>
                                    <p:anim calcmode="lin" valueType="num">
                                      <p:cBhvr additive="base">
                                        <p:cTn id="192" dur="500" fill="hold"/>
                                        <p:tgtEl>
                                          <p:spTgt spid="414"/>
                                        </p:tgtEl>
                                        <p:attrNameLst>
                                          <p:attrName>ppt_x</p:attrName>
                                        </p:attrNameLst>
                                      </p:cBhvr>
                                      <p:tavLst>
                                        <p:tav tm="0">
                                          <p:val>
                                            <p:strVal val="1+#ppt_w/2"/>
                                          </p:val>
                                        </p:tav>
                                        <p:tav tm="100000">
                                          <p:val>
                                            <p:strVal val="#ppt_x"/>
                                          </p:val>
                                        </p:tav>
                                      </p:tavLst>
                                    </p:anim>
                                    <p:anim calcmode="lin" valueType="num">
                                      <p:cBhvr additive="base">
                                        <p:cTn id="193" dur="500" fill="hold"/>
                                        <p:tgtEl>
                                          <p:spTgt spid="414"/>
                                        </p:tgtEl>
                                        <p:attrNameLst>
                                          <p:attrName>ppt_y</p:attrName>
                                        </p:attrNameLst>
                                      </p:cBhvr>
                                      <p:tavLst>
                                        <p:tav tm="0">
                                          <p:val>
                                            <p:strVal val="0-#ppt_h/2"/>
                                          </p:val>
                                        </p:tav>
                                        <p:tav tm="100000">
                                          <p:val>
                                            <p:strVal val="#ppt_y"/>
                                          </p:val>
                                        </p:tav>
                                      </p:tavLst>
                                    </p:anim>
                                  </p:childTnLst>
                                </p:cTn>
                              </p:par>
                              <p:par>
                                <p:cTn id="194" presetID="2" presetClass="entr" presetSubtype="3" fill="hold" nodeType="withEffect">
                                  <p:stCondLst>
                                    <p:cond delay="0"/>
                                  </p:stCondLst>
                                  <p:childTnLst>
                                    <p:set>
                                      <p:cBhvr>
                                        <p:cTn id="195" dur="1" fill="hold">
                                          <p:stCondLst>
                                            <p:cond delay="0"/>
                                          </p:stCondLst>
                                        </p:cTn>
                                        <p:tgtEl>
                                          <p:spTgt spid="407"/>
                                        </p:tgtEl>
                                        <p:attrNameLst>
                                          <p:attrName>style.visibility</p:attrName>
                                        </p:attrNameLst>
                                      </p:cBhvr>
                                      <p:to>
                                        <p:strVal val="visible"/>
                                      </p:to>
                                    </p:set>
                                    <p:anim calcmode="lin" valueType="num">
                                      <p:cBhvr additive="base">
                                        <p:cTn id="196" dur="500" fill="hold"/>
                                        <p:tgtEl>
                                          <p:spTgt spid="407"/>
                                        </p:tgtEl>
                                        <p:attrNameLst>
                                          <p:attrName>ppt_x</p:attrName>
                                        </p:attrNameLst>
                                      </p:cBhvr>
                                      <p:tavLst>
                                        <p:tav tm="0">
                                          <p:val>
                                            <p:strVal val="1+#ppt_w/2"/>
                                          </p:val>
                                        </p:tav>
                                        <p:tav tm="100000">
                                          <p:val>
                                            <p:strVal val="#ppt_x"/>
                                          </p:val>
                                        </p:tav>
                                      </p:tavLst>
                                    </p:anim>
                                    <p:anim calcmode="lin" valueType="num">
                                      <p:cBhvr additive="base">
                                        <p:cTn id="197" dur="500" fill="hold"/>
                                        <p:tgtEl>
                                          <p:spTgt spid="407"/>
                                        </p:tgtEl>
                                        <p:attrNameLst>
                                          <p:attrName>ppt_y</p:attrName>
                                        </p:attrNameLst>
                                      </p:cBhvr>
                                      <p:tavLst>
                                        <p:tav tm="0">
                                          <p:val>
                                            <p:strVal val="0-#ppt_h/2"/>
                                          </p:val>
                                        </p:tav>
                                        <p:tav tm="100000">
                                          <p:val>
                                            <p:strVal val="#ppt_y"/>
                                          </p:val>
                                        </p:tav>
                                      </p:tavLst>
                                    </p:anim>
                                  </p:childTnLst>
                                </p:cTn>
                              </p:par>
                              <p:par>
                                <p:cTn id="198" presetID="2" presetClass="entr" presetSubtype="3" fill="hold" nodeType="withEffect">
                                  <p:stCondLst>
                                    <p:cond delay="0"/>
                                  </p:stCondLst>
                                  <p:childTnLst>
                                    <p:set>
                                      <p:cBhvr>
                                        <p:cTn id="199" dur="1" fill="hold">
                                          <p:stCondLst>
                                            <p:cond delay="0"/>
                                          </p:stCondLst>
                                        </p:cTn>
                                        <p:tgtEl>
                                          <p:spTgt spid="408"/>
                                        </p:tgtEl>
                                        <p:attrNameLst>
                                          <p:attrName>style.visibility</p:attrName>
                                        </p:attrNameLst>
                                      </p:cBhvr>
                                      <p:to>
                                        <p:strVal val="visible"/>
                                      </p:to>
                                    </p:set>
                                    <p:anim calcmode="lin" valueType="num">
                                      <p:cBhvr additive="base">
                                        <p:cTn id="200" dur="500" fill="hold"/>
                                        <p:tgtEl>
                                          <p:spTgt spid="408"/>
                                        </p:tgtEl>
                                        <p:attrNameLst>
                                          <p:attrName>ppt_x</p:attrName>
                                        </p:attrNameLst>
                                      </p:cBhvr>
                                      <p:tavLst>
                                        <p:tav tm="0">
                                          <p:val>
                                            <p:strVal val="1+#ppt_w/2"/>
                                          </p:val>
                                        </p:tav>
                                        <p:tav tm="100000">
                                          <p:val>
                                            <p:strVal val="#ppt_x"/>
                                          </p:val>
                                        </p:tav>
                                      </p:tavLst>
                                    </p:anim>
                                    <p:anim calcmode="lin" valueType="num">
                                      <p:cBhvr additive="base">
                                        <p:cTn id="201" dur="500" fill="hold"/>
                                        <p:tgtEl>
                                          <p:spTgt spid="408"/>
                                        </p:tgtEl>
                                        <p:attrNameLst>
                                          <p:attrName>ppt_y</p:attrName>
                                        </p:attrNameLst>
                                      </p:cBhvr>
                                      <p:tavLst>
                                        <p:tav tm="0">
                                          <p:val>
                                            <p:strVal val="0-#ppt_h/2"/>
                                          </p:val>
                                        </p:tav>
                                        <p:tav tm="100000">
                                          <p:val>
                                            <p:strVal val="#ppt_y"/>
                                          </p:val>
                                        </p:tav>
                                      </p:tavLst>
                                    </p:anim>
                                  </p:childTnLst>
                                </p:cTn>
                              </p:par>
                              <p:par>
                                <p:cTn id="202" presetID="2" presetClass="entr" presetSubtype="3" fill="hold" nodeType="withEffect">
                                  <p:stCondLst>
                                    <p:cond delay="0"/>
                                  </p:stCondLst>
                                  <p:childTnLst>
                                    <p:set>
                                      <p:cBhvr>
                                        <p:cTn id="203" dur="1" fill="hold">
                                          <p:stCondLst>
                                            <p:cond delay="0"/>
                                          </p:stCondLst>
                                        </p:cTn>
                                        <p:tgtEl>
                                          <p:spTgt spid="413"/>
                                        </p:tgtEl>
                                        <p:attrNameLst>
                                          <p:attrName>style.visibility</p:attrName>
                                        </p:attrNameLst>
                                      </p:cBhvr>
                                      <p:to>
                                        <p:strVal val="visible"/>
                                      </p:to>
                                    </p:set>
                                    <p:anim calcmode="lin" valueType="num">
                                      <p:cBhvr additive="base">
                                        <p:cTn id="204" dur="500" fill="hold"/>
                                        <p:tgtEl>
                                          <p:spTgt spid="413"/>
                                        </p:tgtEl>
                                        <p:attrNameLst>
                                          <p:attrName>ppt_x</p:attrName>
                                        </p:attrNameLst>
                                      </p:cBhvr>
                                      <p:tavLst>
                                        <p:tav tm="0">
                                          <p:val>
                                            <p:strVal val="1+#ppt_w/2"/>
                                          </p:val>
                                        </p:tav>
                                        <p:tav tm="100000">
                                          <p:val>
                                            <p:strVal val="#ppt_x"/>
                                          </p:val>
                                        </p:tav>
                                      </p:tavLst>
                                    </p:anim>
                                    <p:anim calcmode="lin" valueType="num">
                                      <p:cBhvr additive="base">
                                        <p:cTn id="205" dur="500" fill="hold"/>
                                        <p:tgtEl>
                                          <p:spTgt spid="413"/>
                                        </p:tgtEl>
                                        <p:attrNameLst>
                                          <p:attrName>ppt_y</p:attrName>
                                        </p:attrNameLst>
                                      </p:cBhvr>
                                      <p:tavLst>
                                        <p:tav tm="0">
                                          <p:val>
                                            <p:strVal val="0-#ppt_h/2"/>
                                          </p:val>
                                        </p:tav>
                                        <p:tav tm="100000">
                                          <p:val>
                                            <p:strVal val="#ppt_y"/>
                                          </p:val>
                                        </p:tav>
                                      </p:tavLst>
                                    </p:anim>
                                  </p:childTnLst>
                                </p:cTn>
                              </p:par>
                            </p:childTnLst>
                          </p:cTn>
                        </p:par>
                        <p:par>
                          <p:cTn id="206" fill="hold">
                            <p:stCondLst>
                              <p:cond delay="1000"/>
                            </p:stCondLst>
                            <p:childTnLst>
                              <p:par>
                                <p:cTn id="207" presetID="22" presetClass="entr" presetSubtype="8" fill="hold" grpId="0" nodeType="after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childTnLst>
                          </p:cTn>
                        </p:par>
                      </p:childTnLst>
                    </p:cTn>
                  </p:par>
                  <p:par>
                    <p:cTn id="210" fill="hold">
                      <p:stCondLst>
                        <p:cond delay="indefinite"/>
                      </p:stCondLst>
                      <p:childTnLst>
                        <p:par>
                          <p:cTn id="211" fill="hold">
                            <p:stCondLst>
                              <p:cond delay="0"/>
                            </p:stCondLst>
                            <p:childTnLst>
                              <p:par>
                                <p:cTn id="212" presetID="1" presetClass="mediacall" presetSubtype="0" fill="hold" nodeType="clickEffect">
                                  <p:stCondLst>
                                    <p:cond delay="0"/>
                                  </p:stCondLst>
                                  <p:childTnLst>
                                    <p:cmd type="call" cmd="playFrom(0.0)">
                                      <p:cBhvr>
                                        <p:cTn id="213" dur="37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214" repeatCount="indefinite" fill="remove" display="0">
                  <p:stCondLst>
                    <p:cond delay="indefinite"/>
                  </p:stCondLst>
                </p:cTn>
                <p:tgtEl>
                  <p:spTgt spid="2"/>
                </p:tgtEl>
              </p:cMediaNode>
            </p:video>
          </p:childTnLst>
        </p:cTn>
      </p:par>
    </p:tnLst>
    <p:bldLst>
      <p:bldP spid="367" grpId="0" animBg="1"/>
      <p:bldP spid="368" grpId="0"/>
      <p:bldP spid="375" grpId="0" animBg="1"/>
      <p:bldP spid="376" grpId="0" animBg="1"/>
      <p:bldP spid="377" grpId="0" animBg="1"/>
      <p:bldP spid="85" grpId="0"/>
      <p:bldP spid="86" grpId="0"/>
      <p:bldP spid="87" grpId="0"/>
      <p:bldP spid="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矩形 137"/>
          <p:cNvSpPr/>
          <p:nvPr/>
        </p:nvSpPr>
        <p:spPr>
          <a:xfrm>
            <a:off x="488192" y="164398"/>
            <a:ext cx="655820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C11119"/>
              </a:buClr>
              <a:buSzPct val="125000"/>
              <a:buFontTx/>
              <a:buNone/>
              <a:tabLst/>
              <a:defRPr/>
            </a:pPr>
            <a:r>
              <a:rPr kumimoji="0" lang="en-US" altLang="zh-CN" sz="2800" b="1" i="0" u="none" strike="noStrike" kern="1200" cap="none" spc="0" normalizeH="0" baseline="0" noProof="0">
                <a:ln>
                  <a:noFill/>
                </a:ln>
                <a:gradFill flip="none" rotWithShape="1">
                  <a:gsLst>
                    <a:gs pos="0">
                      <a:srgbClr val="000099"/>
                    </a:gs>
                    <a:gs pos="100000">
                      <a:srgbClr val="00FFFF"/>
                    </a:gs>
                  </a:gsLst>
                  <a:lin ang="2700000" scaled="1"/>
                  <a:tileRect/>
                </a:gradFill>
                <a:effectLst/>
                <a:uLnTx/>
                <a:uFillTx/>
                <a:latin typeface="Arial" panose="020B0604020202020204" pitchFamily="34" charset="0"/>
                <a:ea typeface="微软雅黑"/>
                <a:cs typeface="Arial" panose="020B0604020202020204" pitchFamily="34" charset="0"/>
              </a:rPr>
              <a:t>3 Fase Pengembangan Smart City-3C</a:t>
            </a:r>
            <a:endParaRPr kumimoji="0" lang="en-US" altLang="zh-CN" sz="2800" b="1" i="0" u="none" strike="noStrike" kern="1200" cap="none" spc="0" normalizeH="0" baseline="0" noProof="0" dirty="0">
              <a:ln>
                <a:noFill/>
              </a:ln>
              <a:gradFill flip="none" rotWithShape="1">
                <a:gsLst>
                  <a:gs pos="0">
                    <a:srgbClr val="000099"/>
                  </a:gs>
                  <a:gs pos="100000">
                    <a:srgbClr val="00FFFF"/>
                  </a:gs>
                </a:gsLst>
                <a:lin ang="2700000" scaled="1"/>
                <a:tileRect/>
              </a:gradFill>
              <a:effectLst/>
              <a:uLnTx/>
              <a:uFillTx/>
              <a:latin typeface="Arial" panose="020B0604020202020204" pitchFamily="34" charset="0"/>
              <a:ea typeface="微软雅黑"/>
              <a:cs typeface="Arial" panose="020B0604020202020204" pitchFamily="34" charset="0"/>
            </a:endParaRPr>
          </a:p>
        </p:txBody>
      </p:sp>
      <p:grpSp>
        <p:nvGrpSpPr>
          <p:cNvPr id="9" name="组合 8"/>
          <p:cNvGrpSpPr/>
          <p:nvPr/>
        </p:nvGrpSpPr>
        <p:grpSpPr>
          <a:xfrm>
            <a:off x="289391" y="1726494"/>
            <a:ext cx="3410323" cy="5062926"/>
            <a:chOff x="289391" y="1795074"/>
            <a:chExt cx="3410323" cy="5062926"/>
          </a:xfrm>
        </p:grpSpPr>
        <p:sp>
          <p:nvSpPr>
            <p:cNvPr id="225" name="矩形 224"/>
            <p:cNvSpPr/>
            <p:nvPr/>
          </p:nvSpPr>
          <p:spPr>
            <a:xfrm>
              <a:off x="1081216" y="5320016"/>
              <a:ext cx="1839163" cy="1185478"/>
            </a:xfrm>
            <a:prstGeom prst="rect">
              <a:avLst/>
            </a:prstGeom>
            <a:noFill/>
            <a:ln w="19050" cap="flat" cmpd="sng" algn="ctr">
              <a:solidFill>
                <a:srgbClr val="FFFFFF">
                  <a:lumMod val="75000"/>
                </a:srgbClr>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3" name="圆角矩形 102"/>
            <p:cNvSpPr/>
            <p:nvPr/>
          </p:nvSpPr>
          <p:spPr>
            <a:xfrm>
              <a:off x="289391" y="1795074"/>
              <a:ext cx="3410323" cy="5062926"/>
            </a:xfrm>
            <a:custGeom>
              <a:avLst/>
              <a:gdLst>
                <a:gd name="connsiteX0" fmla="*/ 0 w 3439793"/>
                <a:gd name="connsiteY0" fmla="*/ 492991 h 4882245"/>
                <a:gd name="connsiteX1" fmla="*/ 492991 w 3439793"/>
                <a:gd name="connsiteY1" fmla="*/ 0 h 4882245"/>
                <a:gd name="connsiteX2" fmla="*/ 2946802 w 3439793"/>
                <a:gd name="connsiteY2" fmla="*/ 0 h 4882245"/>
                <a:gd name="connsiteX3" fmla="*/ 3439793 w 3439793"/>
                <a:gd name="connsiteY3" fmla="*/ 492991 h 4882245"/>
                <a:gd name="connsiteX4" fmla="*/ 3439793 w 3439793"/>
                <a:gd name="connsiteY4" fmla="*/ 4389254 h 4882245"/>
                <a:gd name="connsiteX5" fmla="*/ 2946802 w 3439793"/>
                <a:gd name="connsiteY5" fmla="*/ 4882245 h 4882245"/>
                <a:gd name="connsiteX6" fmla="*/ 492991 w 3439793"/>
                <a:gd name="connsiteY6" fmla="*/ 4882245 h 4882245"/>
                <a:gd name="connsiteX7" fmla="*/ 0 w 3439793"/>
                <a:gd name="connsiteY7" fmla="*/ 4389254 h 4882245"/>
                <a:gd name="connsiteX8" fmla="*/ 0 w 3439793"/>
                <a:gd name="connsiteY8" fmla="*/ 492991 h 4882245"/>
                <a:gd name="connsiteX0" fmla="*/ 0 w 3439793"/>
                <a:gd name="connsiteY0" fmla="*/ 492991 h 4882245"/>
                <a:gd name="connsiteX1" fmla="*/ 492991 w 3439793"/>
                <a:gd name="connsiteY1" fmla="*/ 0 h 4882245"/>
                <a:gd name="connsiteX2" fmla="*/ 2946802 w 3439793"/>
                <a:gd name="connsiteY2" fmla="*/ 0 h 4882245"/>
                <a:gd name="connsiteX3" fmla="*/ 3439793 w 3439793"/>
                <a:gd name="connsiteY3" fmla="*/ 492991 h 4882245"/>
                <a:gd name="connsiteX4" fmla="*/ 3439793 w 3439793"/>
                <a:gd name="connsiteY4" fmla="*/ 4389254 h 4882245"/>
                <a:gd name="connsiteX5" fmla="*/ 2946802 w 3439793"/>
                <a:gd name="connsiteY5" fmla="*/ 4882245 h 4882245"/>
                <a:gd name="connsiteX6" fmla="*/ 492991 w 3439793"/>
                <a:gd name="connsiteY6" fmla="*/ 4882245 h 4882245"/>
                <a:gd name="connsiteX7" fmla="*/ 19665 w 3439793"/>
                <a:gd name="connsiteY7" fmla="*/ 4113950 h 4882245"/>
                <a:gd name="connsiteX8" fmla="*/ 0 w 3439793"/>
                <a:gd name="connsiteY8" fmla="*/ 492991 h 4882245"/>
                <a:gd name="connsiteX0" fmla="*/ 0 w 3439793"/>
                <a:gd name="connsiteY0" fmla="*/ 492991 h 4882245"/>
                <a:gd name="connsiteX1" fmla="*/ 492991 w 3439793"/>
                <a:gd name="connsiteY1" fmla="*/ 0 h 4882245"/>
                <a:gd name="connsiteX2" fmla="*/ 2946802 w 3439793"/>
                <a:gd name="connsiteY2" fmla="*/ 0 h 4882245"/>
                <a:gd name="connsiteX3" fmla="*/ 3439793 w 3439793"/>
                <a:gd name="connsiteY3" fmla="*/ 492991 h 4882245"/>
                <a:gd name="connsiteX4" fmla="*/ 3439793 w 3439793"/>
                <a:gd name="connsiteY4" fmla="*/ 4389254 h 4882245"/>
                <a:gd name="connsiteX5" fmla="*/ 2946802 w 3439793"/>
                <a:gd name="connsiteY5" fmla="*/ 4882245 h 4882245"/>
                <a:gd name="connsiteX6" fmla="*/ 561817 w 3439793"/>
                <a:gd name="connsiteY6" fmla="*/ 4842916 h 4882245"/>
                <a:gd name="connsiteX7" fmla="*/ 19665 w 3439793"/>
                <a:gd name="connsiteY7" fmla="*/ 4113950 h 4882245"/>
                <a:gd name="connsiteX8" fmla="*/ 0 w 3439793"/>
                <a:gd name="connsiteY8" fmla="*/ 492991 h 4882245"/>
                <a:gd name="connsiteX0" fmla="*/ 0 w 3439793"/>
                <a:gd name="connsiteY0" fmla="*/ 492991 h 4882245"/>
                <a:gd name="connsiteX1" fmla="*/ 492991 w 3439793"/>
                <a:gd name="connsiteY1" fmla="*/ 0 h 4882245"/>
                <a:gd name="connsiteX2" fmla="*/ 2946802 w 3439793"/>
                <a:gd name="connsiteY2" fmla="*/ 0 h 4882245"/>
                <a:gd name="connsiteX3" fmla="*/ 3439793 w 3439793"/>
                <a:gd name="connsiteY3" fmla="*/ 492991 h 4882245"/>
                <a:gd name="connsiteX4" fmla="*/ 3439793 w 3439793"/>
                <a:gd name="connsiteY4" fmla="*/ 4389254 h 4882245"/>
                <a:gd name="connsiteX5" fmla="*/ 2946802 w 3439793"/>
                <a:gd name="connsiteY5" fmla="*/ 4882245 h 4882245"/>
                <a:gd name="connsiteX6" fmla="*/ 561817 w 3439793"/>
                <a:gd name="connsiteY6" fmla="*/ 4842916 h 4882245"/>
                <a:gd name="connsiteX7" fmla="*/ 9833 w 3439793"/>
                <a:gd name="connsiteY7" fmla="*/ 4113950 h 4882245"/>
                <a:gd name="connsiteX8" fmla="*/ 0 w 3439793"/>
                <a:gd name="connsiteY8" fmla="*/ 492991 h 488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9793" h="4882245">
                  <a:moveTo>
                    <a:pt x="0" y="492991"/>
                  </a:moveTo>
                  <a:cubicBezTo>
                    <a:pt x="0" y="220720"/>
                    <a:pt x="220720" y="0"/>
                    <a:pt x="492991" y="0"/>
                  </a:cubicBezTo>
                  <a:lnTo>
                    <a:pt x="2946802" y="0"/>
                  </a:lnTo>
                  <a:cubicBezTo>
                    <a:pt x="3219073" y="0"/>
                    <a:pt x="3439793" y="220720"/>
                    <a:pt x="3439793" y="492991"/>
                  </a:cubicBezTo>
                  <a:lnTo>
                    <a:pt x="3439793" y="4389254"/>
                  </a:lnTo>
                  <a:cubicBezTo>
                    <a:pt x="3439793" y="4661525"/>
                    <a:pt x="3219073" y="4882245"/>
                    <a:pt x="2946802" y="4882245"/>
                  </a:cubicBezTo>
                  <a:lnTo>
                    <a:pt x="561817" y="4842916"/>
                  </a:lnTo>
                  <a:cubicBezTo>
                    <a:pt x="289546" y="4842916"/>
                    <a:pt x="9833" y="4386221"/>
                    <a:pt x="9833" y="4113950"/>
                  </a:cubicBezTo>
                  <a:cubicBezTo>
                    <a:pt x="9833" y="2815196"/>
                    <a:pt x="0" y="1791745"/>
                    <a:pt x="0" y="492991"/>
                  </a:cubicBezTo>
                  <a:close/>
                </a:path>
              </a:pathLst>
            </a:custGeom>
            <a:noFill/>
            <a:ln w="25400" cap="flat" cmpd="sng" algn="ctr">
              <a:solidFill>
                <a:srgbClr val="00FFFF"/>
              </a:solid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rgbClr val="3333CC"/>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文本框 111"/>
            <p:cNvSpPr txBox="1"/>
            <p:nvPr/>
          </p:nvSpPr>
          <p:spPr>
            <a:xfrm>
              <a:off x="736760" y="1846784"/>
              <a:ext cx="28792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P1: Pengawasan </a:t>
              </a:r>
              <a:r>
                <a:rPr kumimoji="0" lang="en-US" altLang="zh-CN" sz="1600" b="1" i="0" u="none" strike="noStrike" kern="120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Dasar</a:t>
              </a:r>
              <a:endParaRPr kumimoji="0" lang="zh-CN" altLang="en-US" sz="16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13" name="组合 112"/>
            <p:cNvGrpSpPr/>
            <p:nvPr/>
          </p:nvGrpSpPr>
          <p:grpSpPr>
            <a:xfrm>
              <a:off x="1189270" y="4063853"/>
              <a:ext cx="1691415" cy="817226"/>
              <a:chOff x="1420784" y="3843862"/>
              <a:chExt cx="1691415" cy="817226"/>
            </a:xfrm>
          </p:grpSpPr>
          <p:sp>
            <p:nvSpPr>
              <p:cNvPr id="114" name="Freeform 8"/>
              <p:cNvSpPr>
                <a:spLocks/>
              </p:cNvSpPr>
              <p:nvPr/>
            </p:nvSpPr>
            <p:spPr bwMode="auto">
              <a:xfrm>
                <a:off x="1420784" y="3843862"/>
                <a:ext cx="1691415" cy="805940"/>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noFill/>
              <a:ln w="12700" cap="flat" cmpd="sng" algn="ctr">
                <a:solidFill>
                  <a:schemeClr val="bg1">
                    <a:lumMod val="9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1" i="0" u="none" strike="noStrike" kern="0" cap="none" spc="0" normalizeH="0" baseline="0" noProof="0" dirty="0">
                  <a:ln>
                    <a:noFill/>
                  </a:ln>
                  <a:solidFill>
                    <a:prstClr val="white"/>
                  </a:solidFill>
                  <a:effectLst/>
                  <a:uLnTx/>
                  <a:uFillTx/>
                  <a:latin typeface="Arial" panose="020B0604020202020204" pitchFamily="34" charset="0"/>
                  <a:ea typeface="Kozuka Gothic Pro H" panose="020B0800000000000000" pitchFamily="34" charset="-128"/>
                  <a:cs typeface="Arial" panose="020B0604020202020204" pitchFamily="34" charset="0"/>
                </a:endParaRPr>
              </a:p>
            </p:txBody>
          </p:sp>
          <p:pic>
            <p:nvPicPr>
              <p:cNvPr id="115" name="Picture 4" descr="ICON_Datacenter_1_R2_Q308"/>
              <p:cNvPicPr>
                <a:picLocks noChangeAspect="1" noChangeArrowheads="1"/>
              </p:cNvPicPr>
              <p:nvPr>
                <p:custDataLst>
                  <p:tags r:id="rId1"/>
                </p:custDataLst>
              </p:nvPr>
            </p:nvPicPr>
            <p:blipFill>
              <a:blip r:embed="rId6" cstate="print"/>
              <a:srcRect/>
              <a:stretch>
                <a:fillRect/>
              </a:stretch>
            </p:blipFill>
            <p:spPr bwMode="auto">
              <a:xfrm flipH="1">
                <a:off x="1793947" y="3972898"/>
                <a:ext cx="455199" cy="688190"/>
              </a:xfrm>
              <a:prstGeom prst="rect">
                <a:avLst/>
              </a:prstGeom>
              <a:noFill/>
              <a:ln w="9525">
                <a:noFill/>
                <a:miter lim="800000"/>
                <a:headEnd/>
                <a:tailEnd/>
              </a:ln>
            </p:spPr>
          </p:pic>
          <p:pic>
            <p:nvPicPr>
              <p:cNvPr id="116" name="Picture 4" descr="ICON_Datacenter_1_R2_Q308"/>
              <p:cNvPicPr>
                <a:picLocks noChangeAspect="1" noChangeArrowheads="1"/>
              </p:cNvPicPr>
              <p:nvPr>
                <p:custDataLst>
                  <p:tags r:id="rId2"/>
                </p:custDataLst>
              </p:nvPr>
            </p:nvPicPr>
            <p:blipFill>
              <a:blip r:embed="rId6" cstate="print"/>
              <a:srcRect/>
              <a:stretch>
                <a:fillRect/>
              </a:stretch>
            </p:blipFill>
            <p:spPr bwMode="auto">
              <a:xfrm flipH="1">
                <a:off x="2642114" y="4273042"/>
                <a:ext cx="227599" cy="344095"/>
              </a:xfrm>
              <a:prstGeom prst="rect">
                <a:avLst/>
              </a:prstGeom>
              <a:noFill/>
              <a:ln w="9525">
                <a:noFill/>
                <a:miter lim="800000"/>
                <a:headEnd/>
                <a:tailEnd/>
              </a:ln>
            </p:spPr>
          </p:pic>
          <p:pic>
            <p:nvPicPr>
              <p:cNvPr id="117" name="Picture 4" descr="ICON_Datacenter_1_R2_Q308"/>
              <p:cNvPicPr>
                <a:picLocks noChangeAspect="1" noChangeArrowheads="1"/>
              </p:cNvPicPr>
              <p:nvPr>
                <p:custDataLst>
                  <p:tags r:id="rId3"/>
                </p:custDataLst>
              </p:nvPr>
            </p:nvPicPr>
            <p:blipFill>
              <a:blip r:embed="rId6" cstate="print"/>
              <a:srcRect/>
              <a:stretch>
                <a:fillRect/>
              </a:stretch>
            </p:blipFill>
            <p:spPr bwMode="auto">
              <a:xfrm flipH="1">
                <a:off x="2253339" y="4067468"/>
                <a:ext cx="388775" cy="587770"/>
              </a:xfrm>
              <a:prstGeom prst="rect">
                <a:avLst/>
              </a:prstGeom>
              <a:noFill/>
              <a:ln w="9525">
                <a:noFill/>
                <a:miter lim="800000"/>
                <a:headEnd/>
                <a:tailEnd/>
              </a:ln>
            </p:spPr>
          </p:pic>
        </p:grpSp>
        <p:pic>
          <p:nvPicPr>
            <p:cNvPr id="120" name="图片 398409"/>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06644" y="5652244"/>
              <a:ext cx="656051" cy="972356"/>
            </a:xfrm>
            <a:prstGeom prst="rect">
              <a:avLst/>
            </a:prstGeom>
            <a:noFill/>
            <a:extLst>
              <a:ext uri="{909E8E84-426E-40DD-AFC4-6F175D3DCCD1}">
                <a14:hiddenFill xmlns:a14="http://schemas.microsoft.com/office/drawing/2010/main">
                  <a:solidFill>
                    <a:srgbClr val="FFFFFF"/>
                  </a:solidFill>
                </a14:hiddenFill>
              </a:ext>
            </a:extLst>
          </p:spPr>
        </p:pic>
        <p:pic>
          <p:nvPicPr>
            <p:cNvPr id="121" name="图片 1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5488" y="5096812"/>
              <a:ext cx="886443" cy="551457"/>
            </a:xfrm>
            <a:prstGeom prst="rect">
              <a:avLst/>
            </a:prstGeom>
          </p:spPr>
        </p:pic>
        <p:pic>
          <p:nvPicPr>
            <p:cNvPr id="124" name="图片 123"/>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Lst>
            </a:blip>
            <a:stretch>
              <a:fillRect/>
            </a:stretch>
          </p:blipFill>
          <p:spPr>
            <a:xfrm flipH="1">
              <a:off x="1714060" y="5929269"/>
              <a:ext cx="649232" cy="866492"/>
            </a:xfrm>
            <a:prstGeom prst="rect">
              <a:avLst/>
            </a:prstGeom>
          </p:spPr>
        </p:pic>
        <p:sp>
          <p:nvSpPr>
            <p:cNvPr id="125" name="文本框 124"/>
            <p:cNvSpPr txBox="1"/>
            <p:nvPr/>
          </p:nvSpPr>
          <p:spPr>
            <a:xfrm>
              <a:off x="1184038" y="5656343"/>
              <a:ext cx="15809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Video Collection</a:t>
              </a: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文本框 125"/>
            <p:cNvSpPr txBox="1"/>
            <p:nvPr/>
          </p:nvSpPr>
          <p:spPr>
            <a:xfrm>
              <a:off x="819567" y="3759316"/>
              <a:ext cx="23708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Aplikasi Keamanan Dasar</a:t>
              </a:r>
              <a:endParaRPr kumimoji="0" lang="zh-CN" altLang="en-US" sz="12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文本框 126"/>
            <p:cNvSpPr txBox="1"/>
            <p:nvPr/>
          </p:nvSpPr>
          <p:spPr>
            <a:xfrm>
              <a:off x="1312352" y="4819121"/>
              <a:ext cx="13742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Pusat kendali</a:t>
              </a:r>
              <a:endParaRPr kumimoji="0" lang="zh-CN" altLang="en-US" sz="12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圆角矩形 127"/>
            <p:cNvSpPr/>
            <p:nvPr/>
          </p:nvSpPr>
          <p:spPr>
            <a:xfrm>
              <a:off x="612065" y="2477578"/>
              <a:ext cx="1412919" cy="250517"/>
            </a:xfrm>
            <a:prstGeom prst="roundRect">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CCTV</a:t>
              </a:r>
              <a:endParaRPr kumimoji="0" lang="zh-CN" altLang="en-US" sz="110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圆角矩形 128"/>
            <p:cNvSpPr/>
            <p:nvPr/>
          </p:nvSpPr>
          <p:spPr>
            <a:xfrm>
              <a:off x="611974" y="2833837"/>
              <a:ext cx="1122750" cy="250517"/>
            </a:xfrm>
            <a:prstGeom prst="roundRect">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Alarm</a:t>
              </a:r>
              <a:endParaRPr kumimoji="0" lang="zh-CN" altLang="en-US" sz="110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圆角矩形 129"/>
            <p:cNvSpPr/>
            <p:nvPr/>
          </p:nvSpPr>
          <p:spPr>
            <a:xfrm>
              <a:off x="2108588" y="2482650"/>
              <a:ext cx="1210422" cy="250517"/>
            </a:xfrm>
            <a:prstGeom prst="roundRect">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GIS</a:t>
              </a:r>
              <a:endParaRPr kumimoji="0" lang="zh-CN" altLang="en-US" sz="110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圆角矩形 130"/>
            <p:cNvSpPr/>
            <p:nvPr/>
          </p:nvSpPr>
          <p:spPr>
            <a:xfrm>
              <a:off x="1802138" y="2839623"/>
              <a:ext cx="1793790" cy="280220"/>
            </a:xfrm>
            <a:prstGeom prst="roundRect">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Perintah dan Penugasan</a:t>
              </a:r>
              <a:endParaRPr kumimoji="0" lang="zh-CN" altLang="en-US" sz="110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32" name="图片 1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867" y="3195227"/>
              <a:ext cx="1357537" cy="604203"/>
            </a:xfrm>
            <a:prstGeom prst="rect">
              <a:avLst/>
            </a:prstGeom>
          </p:spPr>
        </p:pic>
        <p:pic>
          <p:nvPicPr>
            <p:cNvPr id="133" name="图片 1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5626" y="3217865"/>
              <a:ext cx="848773" cy="592763"/>
            </a:xfrm>
            <a:prstGeom prst="rect">
              <a:avLst/>
            </a:prstGeom>
          </p:spPr>
        </p:pic>
        <p:pic>
          <p:nvPicPr>
            <p:cNvPr id="201" name="图片 200"/>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8333" y1="20847" x2="65667" y2="24756"/>
                        </a14:backgroundRemoval>
                      </a14:imgEffect>
                    </a14:imgLayer>
                  </a14:imgProps>
                </a:ext>
                <a:ext uri="{28A0092B-C50C-407E-A947-70E740481C1C}">
                  <a14:useLocalDpi xmlns:a14="http://schemas.microsoft.com/office/drawing/2010/main" val="0"/>
                </a:ext>
              </a:extLst>
            </a:blip>
            <a:stretch>
              <a:fillRect/>
            </a:stretch>
          </p:blipFill>
          <p:spPr bwMode="auto">
            <a:xfrm>
              <a:off x="828198" y="5089102"/>
              <a:ext cx="705428" cy="710610"/>
            </a:xfrm>
            <a:prstGeom prst="rect">
              <a:avLst/>
            </a:prstGeom>
            <a:ln>
              <a:noFill/>
            </a:ln>
            <a:effectLst/>
          </p:spPr>
        </p:pic>
        <p:pic>
          <p:nvPicPr>
            <p:cNvPr id="123" name="图片 5"/>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884756" y="5976384"/>
              <a:ext cx="628941" cy="661887"/>
            </a:xfrm>
            <a:prstGeom prst="rect">
              <a:avLst/>
            </a:prstGeom>
          </p:spPr>
        </p:pic>
        <p:pic>
          <p:nvPicPr>
            <p:cNvPr id="200" name="图片 199"/>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r="52037"/>
            <a:stretch/>
          </p:blipFill>
          <p:spPr>
            <a:xfrm>
              <a:off x="1799391" y="5086206"/>
              <a:ext cx="416793" cy="575494"/>
            </a:xfrm>
            <a:prstGeom prst="rect">
              <a:avLst/>
            </a:prstGeom>
          </p:spPr>
        </p:pic>
        <p:sp>
          <p:nvSpPr>
            <p:cNvPr id="226" name="矩形 225"/>
            <p:cNvSpPr/>
            <p:nvPr/>
          </p:nvSpPr>
          <p:spPr>
            <a:xfrm>
              <a:off x="1412131" y="5716644"/>
              <a:ext cx="1018227"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rPr>
                <a:t>Koleksi video</a:t>
              </a:r>
              <a:endParaRPr kumimoji="0" lang="zh-CN" altLang="en-US" sz="11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endParaRPr>
            </a:p>
          </p:txBody>
        </p:sp>
        <p:sp>
          <p:nvSpPr>
            <p:cNvPr id="7" name="文本框 6"/>
            <p:cNvSpPr txBox="1"/>
            <p:nvPr/>
          </p:nvSpPr>
          <p:spPr>
            <a:xfrm>
              <a:off x="652436" y="2106197"/>
              <a:ext cx="26289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CONNECT</a:t>
              </a:r>
              <a:endParaRPr kumimoji="0" lang="zh-CN" altLang="en-US" sz="18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p:txBody>
        </p:sp>
      </p:grpSp>
      <p:grpSp>
        <p:nvGrpSpPr>
          <p:cNvPr id="11" name="组合 10"/>
          <p:cNvGrpSpPr/>
          <p:nvPr/>
        </p:nvGrpSpPr>
        <p:grpSpPr>
          <a:xfrm>
            <a:off x="302191" y="1191081"/>
            <a:ext cx="7617952" cy="5598339"/>
            <a:chOff x="302191" y="1259661"/>
            <a:chExt cx="7617952" cy="5598339"/>
          </a:xfrm>
        </p:grpSpPr>
        <p:sp>
          <p:nvSpPr>
            <p:cNvPr id="207" name="矩形 206"/>
            <p:cNvSpPr/>
            <p:nvPr/>
          </p:nvSpPr>
          <p:spPr>
            <a:xfrm>
              <a:off x="4252013" y="5060575"/>
              <a:ext cx="2849105" cy="1279161"/>
            </a:xfrm>
            <a:prstGeom prst="rect">
              <a:avLst/>
            </a:prstGeom>
            <a:noFill/>
            <a:ln w="19050" cap="flat" cmpd="sng" algn="ctr">
              <a:solidFill>
                <a:srgbClr val="FFFFFF">
                  <a:lumMod val="75000"/>
                </a:srgbClr>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2" name="圆角矩形 101"/>
            <p:cNvSpPr/>
            <p:nvPr/>
          </p:nvSpPr>
          <p:spPr>
            <a:xfrm>
              <a:off x="302191" y="1259661"/>
              <a:ext cx="7617952" cy="5598339"/>
            </a:xfrm>
            <a:prstGeom prst="roundRect">
              <a:avLst>
                <a:gd name="adj" fmla="val 13740"/>
              </a:avLst>
            </a:prstGeom>
            <a:noFill/>
            <a:ln w="25400" cap="flat" cmpd="sng" algn="ctr">
              <a:solidFill>
                <a:srgbClr val="00FFFF"/>
              </a:solid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Century Gothic" panose="020B0502020202020204" pitchFamily="34" charset="0"/>
                <a:ea typeface="宋体" panose="02010600030101010101" pitchFamily="2" charset="-122"/>
                <a:cs typeface="Calibri" panose="020F0502020204030204" pitchFamily="34" charset="0"/>
              </a:endParaRPr>
            </a:p>
          </p:txBody>
        </p:sp>
        <p:sp>
          <p:nvSpPr>
            <p:cNvPr id="104" name="文本框 103"/>
            <p:cNvSpPr txBox="1"/>
            <p:nvPr/>
          </p:nvSpPr>
          <p:spPr>
            <a:xfrm>
              <a:off x="745248" y="1343477"/>
              <a:ext cx="30860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P2: Sistem Video Cerdas</a:t>
              </a:r>
              <a:endParaRPr kumimoji="0" lang="zh-CN" altLang="en-US" sz="16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6" name="文本框 105"/>
            <p:cNvSpPr txBox="1"/>
            <p:nvPr/>
          </p:nvSpPr>
          <p:spPr>
            <a:xfrm>
              <a:off x="5102430" y="3537846"/>
              <a:ext cx="20482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Data Terstruktur</a:t>
              </a:r>
              <a:endParaRPr kumimoji="0" lang="zh-CN" altLang="en-US" sz="12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圆角矩形 108"/>
            <p:cNvSpPr/>
            <p:nvPr/>
          </p:nvSpPr>
          <p:spPr>
            <a:xfrm>
              <a:off x="3863012" y="2136853"/>
              <a:ext cx="1250980" cy="250517"/>
            </a:xfrm>
            <a:prstGeom prst="roundRect">
              <a:avLst>
                <a:gd name="adj" fmla="val 0"/>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Pelacakan target</a:t>
              </a:r>
              <a:endParaRPr kumimoji="0" lang="zh-CN" altLang="en-US" sz="105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圆角矩形 109"/>
            <p:cNvSpPr/>
            <p:nvPr/>
          </p:nvSpPr>
          <p:spPr>
            <a:xfrm>
              <a:off x="3720185" y="2490612"/>
              <a:ext cx="1200932" cy="250517"/>
            </a:xfrm>
            <a:prstGeom prst="roundRect">
              <a:avLst>
                <a:gd name="adj" fmla="val 0"/>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Kontrol target</a:t>
              </a:r>
              <a:endParaRPr kumimoji="0" lang="zh-CN" altLang="en-US" sz="105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圆角矩形 110"/>
            <p:cNvSpPr/>
            <p:nvPr/>
          </p:nvSpPr>
          <p:spPr>
            <a:xfrm>
              <a:off x="4974452" y="2500620"/>
              <a:ext cx="1743589" cy="230824"/>
            </a:xfrm>
            <a:prstGeom prst="roundRect">
              <a:avLst>
                <a:gd name="adj" fmla="val 0"/>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Penegakan Pelanggaran</a:t>
              </a:r>
              <a:endParaRPr kumimoji="0" lang="zh-CN" altLang="en-US" sz="105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圆角矩形 133"/>
            <p:cNvSpPr/>
            <p:nvPr/>
          </p:nvSpPr>
          <p:spPr>
            <a:xfrm>
              <a:off x="5216829" y="2141925"/>
              <a:ext cx="1156717" cy="250517"/>
            </a:xfrm>
            <a:prstGeom prst="roundRect">
              <a:avLst>
                <a:gd name="adj" fmla="val 0"/>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Alarm Blacklist</a:t>
              </a:r>
              <a:endParaRPr kumimoji="0" lang="zh-CN" altLang="en-US" sz="105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圆角矩形 134"/>
            <p:cNvSpPr/>
            <p:nvPr/>
          </p:nvSpPr>
          <p:spPr>
            <a:xfrm>
              <a:off x="4097271" y="1795089"/>
              <a:ext cx="1496505" cy="250517"/>
            </a:xfrm>
            <a:prstGeom prst="roundRect">
              <a:avLst>
                <a:gd name="adj" fmla="val 0"/>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Pengenalan Objek</a:t>
              </a:r>
              <a:endParaRPr kumimoji="0" lang="zh-CN" altLang="en-US" sz="105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圆角矩形 135"/>
            <p:cNvSpPr/>
            <p:nvPr/>
          </p:nvSpPr>
          <p:spPr>
            <a:xfrm>
              <a:off x="5703954" y="1796727"/>
              <a:ext cx="1482245" cy="249680"/>
            </a:xfrm>
            <a:prstGeom prst="roundRect">
              <a:avLst>
                <a:gd name="adj" fmla="val 0"/>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Deteksi Insiden</a:t>
              </a:r>
              <a:endParaRPr kumimoji="0" lang="zh-CN" altLang="en-US" sz="105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圆角矩形 136"/>
            <p:cNvSpPr/>
            <p:nvPr/>
          </p:nvSpPr>
          <p:spPr>
            <a:xfrm>
              <a:off x="6482169" y="2141925"/>
              <a:ext cx="1143950" cy="250517"/>
            </a:xfrm>
            <a:prstGeom prst="roundRect">
              <a:avLst>
                <a:gd name="adj" fmla="val 0"/>
              </a:avLst>
            </a:prstGeom>
            <a:noFill/>
            <a:ln w="12700" cap="flat" cmpd="sng" algn="ctr">
              <a:solidFill>
                <a:srgbClr val="FFFFFF">
                  <a:lumMod val="65000"/>
                </a:srgbClr>
              </a:solidFill>
              <a:prstDash val="sysDot"/>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smtClean="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Alarm khushs</a:t>
              </a:r>
              <a:endParaRPr kumimoji="0" lang="zh-CN" altLang="en-US" sz="1050" b="0" i="0" u="none" strike="noStrike" kern="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43" name="组合 142"/>
            <p:cNvGrpSpPr/>
            <p:nvPr/>
          </p:nvGrpSpPr>
          <p:grpSpPr>
            <a:xfrm>
              <a:off x="3709301" y="5858300"/>
              <a:ext cx="1667035" cy="907717"/>
              <a:chOff x="4222181" y="5394028"/>
              <a:chExt cx="1667035" cy="907717"/>
            </a:xfrm>
          </p:grpSpPr>
          <p:pic>
            <p:nvPicPr>
              <p:cNvPr id="144" name="图片 143"/>
              <p:cNvPicPr>
                <a:picLocks noChangeAspect="1"/>
              </p:cNvPicPr>
              <p:nvPr/>
            </p:nvPicPr>
            <p:blipFill rotWithShape="1">
              <a:blip r:embed="rId17" cstate="print">
                <a:extLst>
                  <a:ext uri="{28A0092B-C50C-407E-A947-70E740481C1C}">
                    <a14:useLocalDpi xmlns:a14="http://schemas.microsoft.com/office/drawing/2010/main" val="0"/>
                  </a:ext>
                </a:extLst>
              </a:blip>
              <a:srcRect l="16786" t="11409" r="10714" b="11697"/>
              <a:stretch/>
            </p:blipFill>
            <p:spPr>
              <a:xfrm>
                <a:off x="4222181" y="5394028"/>
                <a:ext cx="1218847" cy="726940"/>
              </a:xfrm>
              <a:prstGeom prst="rect">
                <a:avLst/>
              </a:prstGeom>
              <a:noFill/>
              <a:ln>
                <a:noFill/>
              </a:ln>
              <a:effectLst>
                <a:softEdge rad="31750"/>
              </a:effectLst>
            </p:spPr>
          </p:pic>
          <p:sp>
            <p:nvSpPr>
              <p:cNvPr id="145" name="矩形 144"/>
              <p:cNvSpPr/>
              <p:nvPr/>
            </p:nvSpPr>
            <p:spPr>
              <a:xfrm>
                <a:off x="4488034" y="6040135"/>
                <a:ext cx="998991"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smtClean="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rPr>
                  <a:t>Perangkat AI</a:t>
                </a:r>
                <a:endParaRPr kumimoji="0" lang="zh-CN" altLang="en-US" sz="11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endParaRPr>
              </a:p>
            </p:txBody>
          </p:sp>
          <p:pic>
            <p:nvPicPr>
              <p:cNvPr id="146" name="图片 145"/>
              <p:cNvPicPr>
                <a:picLocks noChangeAspect="1"/>
              </p:cNvPicPr>
              <p:nvPr/>
            </p:nvPicPr>
            <p:blipFill>
              <a:blip r:embed="rId18"/>
              <a:stretch>
                <a:fillRect/>
              </a:stretch>
            </p:blipFill>
            <p:spPr>
              <a:xfrm>
                <a:off x="4724185" y="5451575"/>
                <a:ext cx="732499" cy="683684"/>
              </a:xfrm>
              <a:prstGeom prst="rect">
                <a:avLst/>
              </a:prstGeom>
            </p:spPr>
          </p:pic>
          <p:pic>
            <p:nvPicPr>
              <p:cNvPr id="147" name="图片 146"/>
              <p:cNvPicPr>
                <a:picLocks noChangeAspect="1"/>
              </p:cNvPicPr>
              <p:nvPr/>
            </p:nvPicPr>
            <p:blipFill rotWithShape="1">
              <a:blip r:embed="rId19" cstate="print">
                <a:extLst>
                  <a:ext uri="{28A0092B-C50C-407E-A947-70E740481C1C}">
                    <a14:useLocalDpi xmlns:a14="http://schemas.microsoft.com/office/drawing/2010/main" val="0"/>
                  </a:ext>
                </a:extLst>
              </a:blip>
              <a:srcRect l="23285" t="10241" r="24291" b="17420"/>
              <a:stretch/>
            </p:blipFill>
            <p:spPr>
              <a:xfrm flipH="1">
                <a:off x="5106929" y="5452758"/>
                <a:ext cx="782287" cy="592105"/>
              </a:xfrm>
              <a:prstGeom prst="rect">
                <a:avLst/>
              </a:prstGeom>
            </p:spPr>
          </p:pic>
        </p:grpSp>
        <p:sp>
          <p:nvSpPr>
            <p:cNvPr id="174" name="圆角矩形 173"/>
            <p:cNvSpPr/>
            <p:nvPr/>
          </p:nvSpPr>
          <p:spPr>
            <a:xfrm>
              <a:off x="6613948" y="2502537"/>
              <a:ext cx="746345" cy="272831"/>
            </a:xfrm>
            <a:prstGeom prst="roundRect">
              <a:avLst>
                <a:gd name="adj" fmla="val 0"/>
              </a:avLst>
            </a:prstGeom>
            <a:noFill/>
            <a:ln w="12700" cap="flat" cmpd="sng" algn="ctr">
              <a:noFill/>
              <a:prstDash val="sysDot"/>
              <a:miter lim="800000"/>
            </a:ln>
            <a:effectLst/>
          </p:spPr>
          <p:txBody>
            <a:bodyPr rtlCol="0" anchor="ctr" anchorCtr="0"/>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05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75" name="组合 174"/>
            <p:cNvGrpSpPr/>
            <p:nvPr/>
          </p:nvGrpSpPr>
          <p:grpSpPr>
            <a:xfrm>
              <a:off x="6288447" y="3970974"/>
              <a:ext cx="1242854" cy="741365"/>
              <a:chOff x="6540520" y="3576089"/>
              <a:chExt cx="1242854" cy="741365"/>
            </a:xfrm>
          </p:grpSpPr>
          <p:pic>
            <p:nvPicPr>
              <p:cNvPr id="176" name="图片 17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29221" y="3576089"/>
                <a:ext cx="509051" cy="509051"/>
              </a:xfrm>
              <a:prstGeom prst="rect">
                <a:avLst/>
              </a:prstGeom>
            </p:spPr>
          </p:pic>
          <p:sp>
            <p:nvSpPr>
              <p:cNvPr id="177" name="文本框 176"/>
              <p:cNvSpPr txBox="1"/>
              <p:nvPr/>
            </p:nvSpPr>
            <p:spPr>
              <a:xfrm>
                <a:off x="6540520" y="4040455"/>
                <a:ext cx="1242854" cy="276999"/>
              </a:xfrm>
              <a:prstGeom prst="rect">
                <a:avLst/>
              </a:prstGeom>
              <a:noFill/>
            </p:spPr>
            <p:txBody>
              <a:bodyPr wrap="square" rtlCol="0">
                <a:spAutoFit/>
              </a:bodyPr>
              <a:lstStyle>
                <a:defPPr>
                  <a:defRPr lang="zh-CN"/>
                </a:defPPr>
                <a:lvl1pPr algn="ctr">
                  <a:defRPr sz="1400">
                    <a:solidFill>
                      <a:srgbClr val="FFC000"/>
                    </a:solidFill>
                    <a:latin typeface="Arial" panose="020B0604020202020204" pitchFamily="34" charset="0"/>
                    <a:ea typeface="Kozuka Gothic Pro H" panose="020B0800000000000000"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rPr>
                  <a:t>Dat Terstruktur</a:t>
                </a:r>
                <a:endParaRPr kumimoji="0" lang="zh-CN" altLang="en-US" sz="1200" b="0" i="0" u="none" strike="noStrike" kern="0" cap="none" spc="0" normalizeH="0" baseline="0" noProof="0" dirty="0">
                  <a:ln>
                    <a:noFill/>
                  </a:ln>
                  <a:solidFill>
                    <a:srgbClr val="FFFFFF">
                      <a:lumMod val="95000"/>
                    </a:srgbClr>
                  </a:solidFill>
                  <a:effectLst/>
                  <a:uLnTx/>
                  <a:uFillTx/>
                  <a:latin typeface="Arial" panose="020B0604020202020204" pitchFamily="34" charset="0"/>
                  <a:cs typeface="Arial" panose="020B0604020202020204" pitchFamily="34" charset="0"/>
                </a:endParaRPr>
              </a:p>
            </p:txBody>
          </p:sp>
        </p:grpSp>
        <p:grpSp>
          <p:nvGrpSpPr>
            <p:cNvPr id="178" name="组合 177"/>
            <p:cNvGrpSpPr/>
            <p:nvPr/>
          </p:nvGrpSpPr>
          <p:grpSpPr>
            <a:xfrm>
              <a:off x="3924784" y="3893909"/>
              <a:ext cx="1101789" cy="810505"/>
              <a:chOff x="3705265" y="3615066"/>
              <a:chExt cx="1101789" cy="810505"/>
            </a:xfrm>
          </p:grpSpPr>
          <p:sp>
            <p:nvSpPr>
              <p:cNvPr id="179" name="文本框 178"/>
              <p:cNvSpPr txBox="1"/>
              <p:nvPr/>
            </p:nvSpPr>
            <p:spPr>
              <a:xfrm>
                <a:off x="3705265" y="4148572"/>
                <a:ext cx="11017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rPr>
                  <a:t>Video</a:t>
                </a:r>
                <a:endParaRPr kumimoji="0" lang="zh-CN" altLang="en-US" sz="12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endParaRPr>
              </a:p>
            </p:txBody>
          </p:sp>
          <p:pic>
            <p:nvPicPr>
              <p:cNvPr id="180" name="图片 17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87933" y="3615066"/>
                <a:ext cx="680667" cy="680667"/>
              </a:xfrm>
              <a:prstGeom prst="rect">
                <a:avLst/>
              </a:prstGeom>
            </p:spPr>
          </p:pic>
        </p:grpSp>
        <p:sp>
          <p:nvSpPr>
            <p:cNvPr id="182" name="文本框 181"/>
            <p:cNvSpPr txBox="1"/>
            <p:nvPr/>
          </p:nvSpPr>
          <p:spPr>
            <a:xfrm>
              <a:off x="5287072" y="4365390"/>
              <a:ext cx="79355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Modeling</a:t>
              </a:r>
              <a:endParaRPr kumimoji="0" lang="zh-CN" altLang="en-US" sz="105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84" name="组合 183"/>
            <p:cNvGrpSpPr/>
            <p:nvPr/>
          </p:nvGrpSpPr>
          <p:grpSpPr>
            <a:xfrm>
              <a:off x="4905413" y="2867140"/>
              <a:ext cx="746083" cy="641573"/>
              <a:chOff x="5008283" y="2512810"/>
              <a:chExt cx="746083" cy="641573"/>
            </a:xfrm>
          </p:grpSpPr>
          <p:sp>
            <p:nvSpPr>
              <p:cNvPr id="185" name="流程图: 磁盘 184"/>
              <p:cNvSpPr/>
              <p:nvPr/>
            </p:nvSpPr>
            <p:spPr>
              <a:xfrm>
                <a:off x="5008283" y="2803096"/>
                <a:ext cx="746083" cy="351287"/>
              </a:xfrm>
              <a:prstGeom prst="flowChartMagneticDisk">
                <a:avLst/>
              </a:prstGeom>
              <a:solidFill>
                <a:srgbClr val="FFFFFF">
                  <a:lumMod val="65000"/>
                </a:srgbClr>
              </a:solidFill>
              <a:ln w="12700" cap="flat" cmpd="sng" algn="ctr">
                <a:solidFill>
                  <a:srgbClr val="000000">
                    <a:lumMod val="95000"/>
                    <a:lumOff val="5000"/>
                  </a:srgbClr>
                </a:solidFill>
                <a:prstDash val="solid"/>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Badan</a:t>
                </a:r>
                <a:endParaRPr kumimoji="0" lang="zh-CN" altLang="en-US" sz="14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86" name="图片 18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08376" y="2512810"/>
                <a:ext cx="372952" cy="372952"/>
              </a:xfrm>
              <a:prstGeom prst="rect">
                <a:avLst/>
              </a:prstGeom>
            </p:spPr>
          </p:pic>
        </p:grpSp>
        <p:grpSp>
          <p:nvGrpSpPr>
            <p:cNvPr id="187" name="组合 186"/>
            <p:cNvGrpSpPr/>
            <p:nvPr/>
          </p:nvGrpSpPr>
          <p:grpSpPr>
            <a:xfrm>
              <a:off x="3987757" y="2841560"/>
              <a:ext cx="746083" cy="655319"/>
              <a:chOff x="4090627" y="2487230"/>
              <a:chExt cx="746083" cy="655319"/>
            </a:xfrm>
          </p:grpSpPr>
          <p:sp>
            <p:nvSpPr>
              <p:cNvPr id="188" name="流程图: 磁盘 187"/>
              <p:cNvSpPr/>
              <p:nvPr/>
            </p:nvSpPr>
            <p:spPr>
              <a:xfrm>
                <a:off x="4090627" y="2791262"/>
                <a:ext cx="746083" cy="351287"/>
              </a:xfrm>
              <a:prstGeom prst="flowChartMagneticDisk">
                <a:avLst/>
              </a:prstGeom>
              <a:solidFill>
                <a:srgbClr val="FFFFFF">
                  <a:lumMod val="65000"/>
                </a:srgbClr>
              </a:solidFill>
              <a:ln w="12700" cap="flat" cmpd="sng" algn="ctr">
                <a:solidFill>
                  <a:srgbClr val="000000">
                    <a:lumMod val="95000"/>
                    <a:lumOff val="5000"/>
                  </a:srgbClr>
                </a:solidFill>
                <a:prstDash val="solid"/>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Wajah</a:t>
                </a:r>
                <a:endParaRPr kumimoji="0" lang="zh-CN" altLang="en-US" sz="14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89" name="图片 18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302767" y="2487230"/>
                <a:ext cx="393266" cy="393266"/>
              </a:xfrm>
              <a:prstGeom prst="rect">
                <a:avLst/>
              </a:prstGeom>
            </p:spPr>
          </p:pic>
        </p:grpSp>
        <p:grpSp>
          <p:nvGrpSpPr>
            <p:cNvPr id="190" name="组合 189"/>
            <p:cNvGrpSpPr/>
            <p:nvPr/>
          </p:nvGrpSpPr>
          <p:grpSpPr>
            <a:xfrm>
              <a:off x="5856256" y="2868201"/>
              <a:ext cx="928400" cy="630090"/>
              <a:chOff x="5957460" y="2493346"/>
              <a:chExt cx="928400" cy="630090"/>
            </a:xfrm>
          </p:grpSpPr>
          <p:sp>
            <p:nvSpPr>
              <p:cNvPr id="191" name="流程图: 磁盘 190"/>
              <p:cNvSpPr/>
              <p:nvPr/>
            </p:nvSpPr>
            <p:spPr>
              <a:xfrm>
                <a:off x="5957460" y="2772149"/>
                <a:ext cx="928400" cy="351287"/>
              </a:xfrm>
              <a:prstGeom prst="flowChartMagneticDisk">
                <a:avLst/>
              </a:prstGeom>
              <a:solidFill>
                <a:srgbClr val="FFFFFF">
                  <a:lumMod val="65000"/>
                </a:srgbClr>
              </a:solidFill>
              <a:ln w="12700" cap="flat" cmpd="sng" algn="ctr">
                <a:solidFill>
                  <a:srgbClr val="000000">
                    <a:lumMod val="95000"/>
                    <a:lumOff val="5000"/>
                  </a:srgbClr>
                </a:solidFill>
                <a:prstDash val="solid"/>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kendaraan</a:t>
                </a:r>
                <a:endParaRPr kumimoji="0" lang="zh-CN" altLang="en-US" sz="14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92" name="图片 19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146535" y="2493346"/>
                <a:ext cx="398347" cy="325181"/>
              </a:xfrm>
              <a:prstGeom prst="rect">
                <a:avLst/>
              </a:prstGeom>
            </p:spPr>
          </p:pic>
        </p:grpSp>
        <p:grpSp>
          <p:nvGrpSpPr>
            <p:cNvPr id="193" name="组合 192"/>
            <p:cNvGrpSpPr/>
            <p:nvPr/>
          </p:nvGrpSpPr>
          <p:grpSpPr>
            <a:xfrm>
              <a:off x="6851414" y="2839623"/>
              <a:ext cx="746083" cy="647176"/>
              <a:chOff x="7018319" y="2505160"/>
              <a:chExt cx="746083" cy="647176"/>
            </a:xfrm>
          </p:grpSpPr>
          <p:sp>
            <p:nvSpPr>
              <p:cNvPr id="194" name="流程图: 磁盘 193"/>
              <p:cNvSpPr/>
              <p:nvPr/>
            </p:nvSpPr>
            <p:spPr>
              <a:xfrm>
                <a:off x="7018319" y="2801049"/>
                <a:ext cx="746083" cy="351287"/>
              </a:xfrm>
              <a:prstGeom prst="flowChartMagneticDisk">
                <a:avLst/>
              </a:prstGeom>
              <a:solidFill>
                <a:srgbClr val="FFFFFF">
                  <a:lumMod val="65000"/>
                </a:srgbClr>
              </a:solidFill>
              <a:ln w="12700" cap="flat" cmpd="sng" algn="ctr">
                <a:solidFill>
                  <a:srgbClr val="000000">
                    <a:lumMod val="95000"/>
                    <a:lumOff val="5000"/>
                  </a:srgbClr>
                </a:solidFill>
                <a:prstDash val="solid"/>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Alarm</a:t>
                </a:r>
                <a:endParaRPr kumimoji="0" lang="zh-CN" altLang="en-US" sz="14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95" name="图片 19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214552" y="2505160"/>
                <a:ext cx="340393" cy="340393"/>
              </a:xfrm>
              <a:prstGeom prst="rect">
                <a:avLst/>
              </a:prstGeom>
            </p:spPr>
          </p:pic>
        </p:grpSp>
        <p:grpSp>
          <p:nvGrpSpPr>
            <p:cNvPr id="6" name="组合 5"/>
            <p:cNvGrpSpPr/>
            <p:nvPr/>
          </p:nvGrpSpPr>
          <p:grpSpPr>
            <a:xfrm>
              <a:off x="5227499" y="4021420"/>
              <a:ext cx="926653" cy="327952"/>
              <a:chOff x="5319700" y="3723328"/>
              <a:chExt cx="926653" cy="327952"/>
            </a:xfrm>
          </p:grpSpPr>
          <p:sp>
            <p:nvSpPr>
              <p:cNvPr id="4" name="燕尾形 3"/>
              <p:cNvSpPr/>
              <p:nvPr/>
            </p:nvSpPr>
            <p:spPr>
              <a:xfrm>
                <a:off x="5319700" y="3725219"/>
                <a:ext cx="203988" cy="321781"/>
              </a:xfrm>
              <a:prstGeom prst="chevron">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6" name="燕尾形 215"/>
              <p:cNvSpPr/>
              <p:nvPr/>
            </p:nvSpPr>
            <p:spPr>
              <a:xfrm>
                <a:off x="5563637" y="3723328"/>
                <a:ext cx="203988" cy="321781"/>
              </a:xfrm>
              <a:prstGeom prst="chevron">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0" name="燕尾形 219"/>
              <p:cNvSpPr/>
              <p:nvPr/>
            </p:nvSpPr>
            <p:spPr>
              <a:xfrm>
                <a:off x="5798428" y="3729499"/>
                <a:ext cx="203988" cy="321781"/>
              </a:xfrm>
              <a:prstGeom prst="chevron">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1" name="燕尾形 220"/>
              <p:cNvSpPr/>
              <p:nvPr/>
            </p:nvSpPr>
            <p:spPr>
              <a:xfrm>
                <a:off x="6042365" y="3727608"/>
                <a:ext cx="203988" cy="321781"/>
              </a:xfrm>
              <a:prstGeom prst="chevron">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6" name="组合 195"/>
            <p:cNvGrpSpPr/>
            <p:nvPr/>
          </p:nvGrpSpPr>
          <p:grpSpPr>
            <a:xfrm>
              <a:off x="4662583" y="4659738"/>
              <a:ext cx="2185214" cy="836281"/>
              <a:chOff x="4663184" y="4281574"/>
              <a:chExt cx="2185214" cy="836281"/>
            </a:xfrm>
          </p:grpSpPr>
          <p:sp>
            <p:nvSpPr>
              <p:cNvPr id="197" name="矩形 196"/>
              <p:cNvSpPr/>
              <p:nvPr/>
            </p:nvSpPr>
            <p:spPr>
              <a:xfrm>
                <a:off x="4663184" y="4856245"/>
                <a:ext cx="218521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rPr>
                  <a:t>Deep-learning analysis Servers</a:t>
                </a:r>
                <a:endParaRPr kumimoji="0" lang="zh-CN" altLang="en-US" sz="11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endParaRPr>
              </a:p>
            </p:txBody>
          </p:sp>
          <p:pic>
            <p:nvPicPr>
              <p:cNvPr id="199" name="图片 19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865581" y="4281574"/>
                <a:ext cx="1664356" cy="770526"/>
              </a:xfrm>
              <a:prstGeom prst="rect">
                <a:avLst/>
              </a:prstGeom>
            </p:spPr>
          </p:pic>
        </p:grpSp>
        <p:grpSp>
          <p:nvGrpSpPr>
            <p:cNvPr id="13" name="组合 12"/>
            <p:cNvGrpSpPr/>
            <p:nvPr/>
          </p:nvGrpSpPr>
          <p:grpSpPr>
            <a:xfrm>
              <a:off x="5691158" y="5922421"/>
              <a:ext cx="2127899" cy="867159"/>
              <a:chOff x="5935317" y="5647691"/>
              <a:chExt cx="2127899" cy="867159"/>
            </a:xfrm>
          </p:grpSpPr>
          <p:sp>
            <p:nvSpPr>
              <p:cNvPr id="141" name="矩形 140"/>
              <p:cNvSpPr/>
              <p:nvPr/>
            </p:nvSpPr>
            <p:spPr>
              <a:xfrm>
                <a:off x="5935317" y="6253240"/>
                <a:ext cx="17155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smtClean="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rPr>
                  <a:t>Perangkat Konvensional</a:t>
                </a:r>
                <a:endParaRPr kumimoji="0" lang="zh-CN" altLang="en-US" sz="11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Kozuka Gothic Pro H" panose="020B0800000000000000" pitchFamily="34" charset="-128"/>
                  <a:cs typeface="Arial" panose="020B0604020202020204" pitchFamily="34" charset="0"/>
                </a:endParaRPr>
              </a:p>
            </p:txBody>
          </p:sp>
          <p:pic>
            <p:nvPicPr>
              <p:cNvPr id="217" name="图片 216"/>
              <p:cNvPicPr>
                <a:picLocks noChangeAspect="1"/>
              </p:cNvPicPr>
              <p:nvPr/>
            </p:nvPicPr>
            <p:blipFill rotWithShape="1">
              <a:blip r:embed="rId27"/>
              <a:srcRect l="3079" t="17768" r="9563" b="20871"/>
              <a:stretch/>
            </p:blipFill>
            <p:spPr>
              <a:xfrm>
                <a:off x="5937101" y="5647691"/>
                <a:ext cx="2126115" cy="703455"/>
              </a:xfrm>
              <a:prstGeom prst="rect">
                <a:avLst/>
              </a:prstGeom>
            </p:spPr>
          </p:pic>
        </p:grpSp>
        <p:grpSp>
          <p:nvGrpSpPr>
            <p:cNvPr id="222" name="组合 221"/>
            <p:cNvGrpSpPr/>
            <p:nvPr/>
          </p:nvGrpSpPr>
          <p:grpSpPr>
            <a:xfrm>
              <a:off x="5108227" y="5310092"/>
              <a:ext cx="985019" cy="985019"/>
              <a:chOff x="5210301" y="4951330"/>
              <a:chExt cx="985019" cy="985019"/>
            </a:xfrm>
          </p:grpSpPr>
          <p:pic>
            <p:nvPicPr>
              <p:cNvPr id="223" name="图片 22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493206" y="5265940"/>
                <a:ext cx="406879" cy="406879"/>
              </a:xfrm>
              <a:prstGeom prst="rect">
                <a:avLst/>
              </a:prstGeom>
            </p:spPr>
          </p:pic>
          <p:pic>
            <p:nvPicPr>
              <p:cNvPr id="224" name="图片 22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210301" y="4951330"/>
                <a:ext cx="985019" cy="985019"/>
              </a:xfrm>
              <a:prstGeom prst="rect">
                <a:avLst/>
              </a:prstGeom>
            </p:spPr>
          </p:pic>
        </p:grpSp>
        <p:sp>
          <p:nvSpPr>
            <p:cNvPr id="139" name="文本框 138"/>
            <p:cNvSpPr txBox="1"/>
            <p:nvPr/>
          </p:nvSpPr>
          <p:spPr>
            <a:xfrm>
              <a:off x="4203545" y="1345234"/>
              <a:ext cx="26289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COLLECT</a:t>
              </a:r>
              <a:endParaRPr kumimoji="0" lang="zh-CN" altLang="en-US" sz="18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p:txBody>
        </p:sp>
      </p:grpSp>
      <p:grpSp>
        <p:nvGrpSpPr>
          <p:cNvPr id="12" name="组合 11"/>
          <p:cNvGrpSpPr/>
          <p:nvPr/>
        </p:nvGrpSpPr>
        <p:grpSpPr>
          <a:xfrm>
            <a:off x="290301" y="743288"/>
            <a:ext cx="11713770" cy="6046131"/>
            <a:chOff x="290301" y="811868"/>
            <a:chExt cx="11713770" cy="6046131"/>
          </a:xfrm>
        </p:grpSpPr>
        <p:sp>
          <p:nvSpPr>
            <p:cNvPr id="105" name="文本框 104"/>
            <p:cNvSpPr txBox="1"/>
            <p:nvPr/>
          </p:nvSpPr>
          <p:spPr>
            <a:xfrm>
              <a:off x="745248" y="875734"/>
              <a:ext cx="4821224" cy="338554"/>
            </a:xfrm>
            <a:prstGeom prst="rect">
              <a:avLst/>
            </a:prstGeom>
            <a:noFill/>
          </p:spPr>
          <p:txBody>
            <a:bodyPr wrap="square" rtlCol="0">
              <a:spAutoFit/>
            </a:bodyPr>
            <a:lstStyle>
              <a:defPPr>
                <a:defRPr lang="zh-CN"/>
              </a:defPPr>
              <a:lvl1pPr>
                <a:defRPr sz="1600" b="1">
                  <a:solidFill>
                    <a:schemeClr val="accent1">
                      <a:lumMod val="50000"/>
                    </a:schemeClr>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rPr>
                <a:t>P3: Penggabungan dan Berbagi Data</a:t>
              </a:r>
              <a:endParaRPr kumimoji="0" lang="zh-CN" altLang="en-US" sz="16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文本框 107"/>
            <p:cNvSpPr txBox="1"/>
            <p:nvPr/>
          </p:nvSpPr>
          <p:spPr>
            <a:xfrm>
              <a:off x="8253775" y="5121830"/>
              <a:ext cx="13550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宋体" panose="02010600030101010101" pitchFamily="2" charset="-122"/>
                  <a:cs typeface="Arial" panose="020B0604020202020204" pitchFamily="34" charset="0"/>
                </a:rPr>
                <a:t>Video Network</a:t>
              </a:r>
            </a:p>
          </p:txBody>
        </p:sp>
        <p:pic>
          <p:nvPicPr>
            <p:cNvPr id="150" name="图片 14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485313" y="4798795"/>
              <a:ext cx="388770" cy="317363"/>
            </a:xfrm>
            <a:prstGeom prst="rect">
              <a:avLst/>
            </a:prstGeom>
          </p:spPr>
        </p:pic>
        <p:pic>
          <p:nvPicPr>
            <p:cNvPr id="151" name="图片 15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945126" y="4805713"/>
              <a:ext cx="332160" cy="332160"/>
            </a:xfrm>
            <a:prstGeom prst="rect">
              <a:avLst/>
            </a:prstGeom>
          </p:spPr>
        </p:pic>
        <p:pic>
          <p:nvPicPr>
            <p:cNvPr id="152" name="图片 15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136796" y="4779736"/>
              <a:ext cx="358328" cy="358328"/>
            </a:xfrm>
            <a:prstGeom prst="rect">
              <a:avLst/>
            </a:prstGeom>
          </p:spPr>
        </p:pic>
        <p:pic>
          <p:nvPicPr>
            <p:cNvPr id="153" name="图片 15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574138" y="4776219"/>
              <a:ext cx="338854" cy="338854"/>
            </a:xfrm>
            <a:prstGeom prst="rect">
              <a:avLst/>
            </a:prstGeom>
          </p:spPr>
        </p:pic>
        <p:sp>
          <p:nvSpPr>
            <p:cNvPr id="154" name="文本框 153"/>
            <p:cNvSpPr txBox="1"/>
            <p:nvPr/>
          </p:nvSpPr>
          <p:spPr>
            <a:xfrm>
              <a:off x="9812471" y="5128808"/>
              <a:ext cx="219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宋体" panose="02010600030101010101" pitchFamily="2" charset="-122"/>
                  <a:cs typeface="Arial" panose="020B0604020202020204" pitchFamily="34" charset="0"/>
                </a:rPr>
                <a:t>Government Affairs Network</a:t>
              </a:r>
            </a:p>
          </p:txBody>
        </p:sp>
        <p:sp>
          <p:nvSpPr>
            <p:cNvPr id="155" name="矩形 154"/>
            <p:cNvSpPr/>
            <p:nvPr/>
          </p:nvSpPr>
          <p:spPr>
            <a:xfrm>
              <a:off x="8127567" y="4153804"/>
              <a:ext cx="1572106" cy="1013875"/>
            </a:xfrm>
            <a:prstGeom prst="rect">
              <a:avLst/>
            </a:prstGeom>
            <a:noFill/>
            <a:ln w="19050" cap="flat" cmpd="sng" algn="ctr">
              <a:solidFill>
                <a:srgbClr val="FFFFFF">
                  <a:lumMod val="75000"/>
                </a:srgbClr>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矩形 155"/>
            <p:cNvSpPr/>
            <p:nvPr/>
          </p:nvSpPr>
          <p:spPr>
            <a:xfrm>
              <a:off x="10021471" y="4152553"/>
              <a:ext cx="1572106" cy="1009862"/>
            </a:xfrm>
            <a:prstGeom prst="rect">
              <a:avLst/>
            </a:prstGeom>
            <a:noFill/>
            <a:ln w="19050" cap="flat" cmpd="sng" algn="ctr">
              <a:solidFill>
                <a:srgbClr val="FFFFFF">
                  <a:lumMod val="75000"/>
                </a:srgbClr>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57" name="图片 1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327145" y="4791860"/>
              <a:ext cx="307572" cy="307572"/>
            </a:xfrm>
            <a:prstGeom prst="rect">
              <a:avLst/>
            </a:prstGeom>
          </p:spPr>
        </p:pic>
        <p:pic>
          <p:nvPicPr>
            <p:cNvPr id="158" name="图片 15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175217" y="4798795"/>
              <a:ext cx="284641" cy="284641"/>
            </a:xfrm>
            <a:prstGeom prst="rect">
              <a:avLst/>
            </a:prstGeom>
          </p:spPr>
        </p:pic>
        <p:grpSp>
          <p:nvGrpSpPr>
            <p:cNvPr id="162" name="组合 161"/>
            <p:cNvGrpSpPr/>
            <p:nvPr/>
          </p:nvGrpSpPr>
          <p:grpSpPr>
            <a:xfrm>
              <a:off x="10090352" y="3755048"/>
              <a:ext cx="1364009" cy="970994"/>
              <a:chOff x="10142333" y="4586778"/>
              <a:chExt cx="1364009" cy="970994"/>
            </a:xfrm>
          </p:grpSpPr>
          <p:pic>
            <p:nvPicPr>
              <p:cNvPr id="163" name="图片 162"/>
              <p:cNvPicPr>
                <a:picLocks noChangeAspect="1"/>
              </p:cNvPicPr>
              <p:nvPr/>
            </p:nvPicPr>
            <p:blipFill>
              <a:blip r:embed="rId3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428589" y="4586778"/>
                <a:ext cx="794014" cy="794014"/>
              </a:xfrm>
              <a:prstGeom prst="rect">
                <a:avLst/>
              </a:prstGeom>
            </p:spPr>
          </p:pic>
          <p:sp>
            <p:nvSpPr>
              <p:cNvPr id="164" name="文本框 163"/>
              <p:cNvSpPr txBox="1"/>
              <p:nvPr/>
            </p:nvSpPr>
            <p:spPr>
              <a:xfrm>
                <a:off x="10142333" y="5280773"/>
                <a:ext cx="13640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srgbClr val="8BDAE6"/>
                    </a:solidFill>
                    <a:effectLst/>
                    <a:uLnTx/>
                    <a:uFillTx/>
                    <a:latin typeface="Arial" panose="020B0604020202020204" pitchFamily="34" charset="0"/>
                    <a:ea typeface="宋体" panose="02010600030101010101" pitchFamily="2" charset="-122"/>
                    <a:cs typeface="Arial" panose="020B0604020202020204" pitchFamily="34" charset="0"/>
                  </a:rPr>
                  <a:t>Data Bisnis</a:t>
                </a:r>
                <a:endParaRPr kumimoji="0" lang="en-US" altLang="zh-CN" sz="1200" b="0" i="0" u="none" strike="noStrike" kern="1200" cap="none" spc="0" normalizeH="0" baseline="0" noProof="0" dirty="0">
                  <a:ln>
                    <a:noFill/>
                  </a:ln>
                  <a:solidFill>
                    <a:srgbClr val="8BDAE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165" name="图片 16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027272" y="4738618"/>
              <a:ext cx="399255" cy="399255"/>
            </a:xfrm>
            <a:prstGeom prst="rect">
              <a:avLst/>
            </a:prstGeom>
          </p:spPr>
        </p:pic>
        <p:sp>
          <p:nvSpPr>
            <p:cNvPr id="171" name="文本框 170"/>
            <p:cNvSpPr txBox="1"/>
            <p:nvPr/>
          </p:nvSpPr>
          <p:spPr>
            <a:xfrm>
              <a:off x="9749009" y="5639125"/>
              <a:ext cx="173600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Pengembangan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100" b="0" i="0" u="none" strike="noStrike" kern="1200" cap="none" spc="0" normalizeH="0" baseline="0" noProof="0">
                  <a:ln>
                    <a:noFill/>
                  </a:ln>
                  <a:solidFill>
                    <a:prstClr val="white">
                      <a:lumMod val="75000"/>
                    </a:prstClr>
                  </a:solidFill>
                  <a:effectLst/>
                  <a:uLnTx/>
                  <a:uFillTx/>
                  <a:latin typeface="Arial" panose="020B0604020202020204" pitchFamily="34" charset="0"/>
                  <a:ea typeface="宋体" panose="02010600030101010101" pitchFamily="2" charset="-122"/>
                  <a:cs typeface="Arial" panose="020B0604020202020204" pitchFamily="34" charset="0"/>
                </a:rPr>
                <a:t>Yang saling melengkapi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100" b="0" i="0" u="none" strike="noStrike" kern="1200" cap="none" spc="0" normalizeH="0" baseline="0" noProof="0" smtClean="0">
                  <a:ln>
                    <a:noFill/>
                  </a:ln>
                  <a:solidFill>
                    <a:prstClr val="white">
                      <a:lumMod val="75000"/>
                    </a:prstClr>
                  </a:solidFill>
                  <a:effectLst/>
                  <a:uLnTx/>
                  <a:uFillTx/>
                  <a:latin typeface="Arial" panose="020B0604020202020204" pitchFamily="34" charset="0"/>
                  <a:ea typeface="宋体" panose="02010600030101010101" pitchFamily="2" charset="-122"/>
                  <a:cs typeface="Arial" panose="020B0604020202020204" pitchFamily="34" charset="0"/>
                </a:rPr>
                <a:t>Komprehensif</a:t>
              </a:r>
              <a:endParaRPr kumimoji="0" lang="en-US" altLang="zh-CN" sz="1100" b="0" i="0" u="none" strike="noStrike" kern="1200" cap="none" spc="0" normalizeH="0" baseline="0" noProof="0">
                <a:ln>
                  <a:noFill/>
                </a:ln>
                <a:solidFill>
                  <a:prstClr val="white">
                    <a:lumMod val="75000"/>
                  </a:prstClr>
                </a:solidFill>
                <a:effectLst/>
                <a:uLnTx/>
                <a:uFillTx/>
                <a:latin typeface="Arial" panose="020B0604020202020204" pitchFamily="34" charset="0"/>
                <a:ea typeface="宋体" panose="02010600030101010101" pitchFamily="2" charset="-122"/>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100" b="0" i="0" u="none" strike="noStrike" kern="1200" cap="none" spc="0" normalizeH="0" baseline="0" noProof="0">
                  <a:ln>
                    <a:noFill/>
                  </a:ln>
                  <a:solidFill>
                    <a:prstClr val="white">
                      <a:lumMod val="75000"/>
                    </a:prstClr>
                  </a:solidFill>
                  <a:effectLst/>
                  <a:uLnTx/>
                  <a:uFillTx/>
                  <a:latin typeface="Arial" panose="020B0604020202020204" pitchFamily="34" charset="0"/>
                  <a:ea typeface="宋体" panose="02010600030101010101" pitchFamily="2" charset="-122"/>
                  <a:cs typeface="Arial" panose="020B0604020202020204" pitchFamily="34" charset="0"/>
                </a:rPr>
                <a:t>Terintegrasi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100" b="0" i="0" u="none" strike="noStrike" kern="1200" cap="none" spc="0" normalizeH="0" baseline="0" noProof="0">
                  <a:ln>
                    <a:noFill/>
                  </a:ln>
                  <a:solidFill>
                    <a:prstClr val="white">
                      <a:lumMod val="75000"/>
                    </a:prstClr>
                  </a:solidFill>
                  <a:effectLst/>
                  <a:uLnTx/>
                  <a:uFillTx/>
                  <a:latin typeface="Arial" panose="020B0604020202020204" pitchFamily="34" charset="0"/>
                  <a:ea typeface="宋体" panose="02010600030101010101" pitchFamily="2" charset="-122"/>
                  <a:cs typeface="Arial" panose="020B0604020202020204" pitchFamily="34" charset="0"/>
                </a:rPr>
                <a:t>Inovatif</a:t>
              </a:r>
              <a:endParaRPr kumimoji="0" lang="zh-CN" altLang="en-US" sz="11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59" name="组合 158"/>
            <p:cNvGrpSpPr/>
            <p:nvPr/>
          </p:nvGrpSpPr>
          <p:grpSpPr>
            <a:xfrm>
              <a:off x="8183134" y="3790910"/>
              <a:ext cx="1364009" cy="947417"/>
              <a:chOff x="10093444" y="4587652"/>
              <a:chExt cx="1364009" cy="947417"/>
            </a:xfrm>
          </p:grpSpPr>
          <p:pic>
            <p:nvPicPr>
              <p:cNvPr id="160" name="图片 159"/>
              <p:cNvPicPr>
                <a:picLocks noChangeAspect="1"/>
              </p:cNvPicPr>
              <p:nvPr/>
            </p:nvPicPr>
            <p:blipFill>
              <a:blip r:embed="rId3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72172" y="4587652"/>
                <a:ext cx="794014" cy="794014"/>
              </a:xfrm>
              <a:prstGeom prst="rect">
                <a:avLst/>
              </a:prstGeom>
            </p:spPr>
          </p:pic>
          <p:sp>
            <p:nvSpPr>
              <p:cNvPr id="161" name="文本框 160"/>
              <p:cNvSpPr txBox="1"/>
              <p:nvPr/>
            </p:nvSpPr>
            <p:spPr>
              <a:xfrm>
                <a:off x="10093444" y="5258070"/>
                <a:ext cx="13640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srgbClr val="8BDAE6"/>
                    </a:solidFill>
                    <a:effectLst/>
                    <a:uLnTx/>
                    <a:uFillTx/>
                    <a:latin typeface="Arial" panose="020B0604020202020204" pitchFamily="34" charset="0"/>
                    <a:ea typeface="宋体" panose="02010600030101010101" pitchFamily="2" charset="-122"/>
                    <a:cs typeface="Arial" panose="020B0604020202020204" pitchFamily="34" charset="0"/>
                  </a:rPr>
                  <a:t>Data Video</a:t>
                </a:r>
                <a:endParaRPr kumimoji="0" lang="en-US" altLang="zh-CN" sz="1200" b="0" i="0" u="none" strike="noStrike" kern="1200" cap="none" spc="0" normalizeH="0" baseline="0" noProof="0" dirty="0">
                  <a:ln>
                    <a:noFill/>
                  </a:ln>
                  <a:solidFill>
                    <a:srgbClr val="8BDAE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2" name="组合 1"/>
            <p:cNvGrpSpPr/>
            <p:nvPr/>
          </p:nvGrpSpPr>
          <p:grpSpPr>
            <a:xfrm>
              <a:off x="9085085" y="875294"/>
              <a:ext cx="1630761" cy="929494"/>
              <a:chOff x="8513271" y="1260681"/>
              <a:chExt cx="1630761" cy="929494"/>
            </a:xfrm>
          </p:grpSpPr>
          <p:pic>
            <p:nvPicPr>
              <p:cNvPr id="122" name="图片 121"/>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960318" y="1260681"/>
                <a:ext cx="729865" cy="729865"/>
              </a:xfrm>
              <a:prstGeom prst="rect">
                <a:avLst/>
              </a:prstGeom>
            </p:spPr>
          </p:pic>
          <p:sp>
            <p:nvSpPr>
              <p:cNvPr id="203" name="Rectangle 25"/>
              <p:cNvSpPr/>
              <p:nvPr/>
            </p:nvSpPr>
            <p:spPr>
              <a:xfrm>
                <a:off x="8513271" y="1928565"/>
                <a:ext cx="163076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smtClean="0">
                    <a:ln>
                      <a:noFill/>
                    </a:ln>
                    <a:solidFill>
                      <a:prstClr val="white"/>
                    </a:solidFill>
                    <a:effectLst/>
                    <a:uLnTx/>
                    <a:uFillTx/>
                    <a:latin typeface="Calibri" panose="020F0502020204030204" pitchFamily="34" charset="0"/>
                    <a:ea typeface="微软雅黑"/>
                    <a:cs typeface="Calibri" panose="020F0502020204030204" pitchFamily="34" charset="0"/>
                  </a:rPr>
                  <a:t>Pemerintah Pusat</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grpSp>
          <p:nvGrpSpPr>
            <p:cNvPr id="10" name="组合 9"/>
            <p:cNvGrpSpPr/>
            <p:nvPr/>
          </p:nvGrpSpPr>
          <p:grpSpPr>
            <a:xfrm>
              <a:off x="10552811" y="2088331"/>
              <a:ext cx="806373" cy="903480"/>
              <a:chOff x="10807290" y="2732632"/>
              <a:chExt cx="806373" cy="903480"/>
            </a:xfrm>
          </p:grpSpPr>
          <p:pic>
            <p:nvPicPr>
              <p:cNvPr id="204" name="图片 20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843703" y="2866152"/>
                <a:ext cx="769960" cy="769960"/>
              </a:xfrm>
              <a:prstGeom prst="rect">
                <a:avLst/>
              </a:prstGeom>
            </p:spPr>
          </p:pic>
          <p:sp>
            <p:nvSpPr>
              <p:cNvPr id="205" name="Rectangle 25"/>
              <p:cNvSpPr/>
              <p:nvPr/>
            </p:nvSpPr>
            <p:spPr>
              <a:xfrm>
                <a:off x="10807290" y="2732632"/>
                <a:ext cx="79023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smtClean="0">
                    <a:ln>
                      <a:noFill/>
                    </a:ln>
                    <a:solidFill>
                      <a:prstClr val="white"/>
                    </a:solidFill>
                    <a:effectLst/>
                    <a:uLnTx/>
                    <a:uFillTx/>
                    <a:latin typeface="Calibri" panose="020F0502020204030204" pitchFamily="34" charset="0"/>
                    <a:ea typeface="微软雅黑"/>
                    <a:cs typeface="Calibri" panose="020F0502020204030204" pitchFamily="34" charset="0"/>
                  </a:rPr>
                  <a:t>Kota </a:t>
                </a:r>
                <a:r>
                  <a:rPr kumimoji="0" lang="en-US" altLang="zh-CN" sz="1100"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N</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sp>
          <p:nvSpPr>
            <p:cNvPr id="214" name="文本框 213"/>
            <p:cNvSpPr txBox="1"/>
            <p:nvPr/>
          </p:nvSpPr>
          <p:spPr>
            <a:xfrm>
              <a:off x="9249089" y="1882194"/>
              <a:ext cx="13270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smtClean="0">
                  <a:ln>
                    <a:noFill/>
                  </a:ln>
                  <a:solidFill>
                    <a:srgbClr val="00FFFF"/>
                  </a:solidFill>
                  <a:effectLst/>
                  <a:uLnTx/>
                  <a:uFillTx/>
                  <a:latin typeface="Arial" panose="020B0604020202020204" pitchFamily="34" charset="0"/>
                  <a:ea typeface="宋体" panose="02010600030101010101" pitchFamily="2" charset="-122"/>
                  <a:cs typeface="Arial" panose="020B0604020202020204" pitchFamily="34" charset="0"/>
                </a:rPr>
                <a:t>Berbagi Data</a:t>
              </a:r>
              <a:endParaRPr kumimoji="0" lang="en-US" altLang="zh-CN" sz="1400" b="1" i="0" u="none" strike="noStrike" kern="1200" cap="none" spc="0" normalizeH="0" baseline="0" noProof="0" dirty="0">
                <a:ln>
                  <a:noFill/>
                </a:ln>
                <a:solidFill>
                  <a:srgbClr val="00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8" name="组合 7"/>
            <p:cNvGrpSpPr/>
            <p:nvPr/>
          </p:nvGrpSpPr>
          <p:grpSpPr>
            <a:xfrm>
              <a:off x="8835795" y="5596573"/>
              <a:ext cx="1064671" cy="1027039"/>
              <a:chOff x="8221851" y="3510517"/>
              <a:chExt cx="1064671" cy="1027039"/>
            </a:xfrm>
          </p:grpSpPr>
          <p:pic>
            <p:nvPicPr>
              <p:cNvPr id="3" name="图片 2"/>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393134" y="3510517"/>
                <a:ext cx="706000" cy="706000"/>
              </a:xfrm>
              <a:prstGeom prst="rect">
                <a:avLst/>
              </a:prstGeom>
            </p:spPr>
          </p:pic>
          <p:sp>
            <p:nvSpPr>
              <p:cNvPr id="219" name="Rectangle 25"/>
              <p:cNvSpPr/>
              <p:nvPr/>
            </p:nvSpPr>
            <p:spPr>
              <a:xfrm>
                <a:off x="8221851" y="4106669"/>
                <a:ext cx="1064671"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smtClean="0">
                    <a:ln>
                      <a:noFill/>
                    </a:ln>
                    <a:solidFill>
                      <a:prstClr val="white"/>
                    </a:solidFill>
                    <a:effectLst/>
                    <a:uLnTx/>
                    <a:uFillTx/>
                    <a:latin typeface="Calibri" panose="020F0502020204030204" pitchFamily="34" charset="0"/>
                    <a:ea typeface="微软雅黑"/>
                    <a:cs typeface="Calibri" panose="020F0502020204030204" pitchFamily="34" charset="0"/>
                  </a:rPr>
                  <a:t>Fungsi Bisnis Baru</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sp>
          <p:nvSpPr>
            <p:cNvPr id="101" name="圆角矩形 100"/>
            <p:cNvSpPr/>
            <p:nvPr/>
          </p:nvSpPr>
          <p:spPr>
            <a:xfrm>
              <a:off x="290301" y="811868"/>
              <a:ext cx="11618540" cy="6046131"/>
            </a:xfrm>
            <a:prstGeom prst="roundRect">
              <a:avLst>
                <a:gd name="adj" fmla="val 12606"/>
              </a:avLst>
            </a:prstGeom>
            <a:noFill/>
            <a:ln w="25400" cap="flat" cmpd="sng" algn="ctr">
              <a:solidFill>
                <a:srgbClr val="00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5" name="图片 4"/>
            <p:cNvPicPr>
              <a:picLocks noChangeAspect="1"/>
            </p:cNvPicPr>
            <p:nvPr/>
          </p:nvPicPr>
          <p:blipFill>
            <a:blip r:embed="rId37" cstate="print">
              <a:duotone>
                <a:prstClr val="black"/>
                <a:schemeClr val="accent5">
                  <a:tint val="45000"/>
                  <a:satMod val="400000"/>
                </a:schemeClr>
              </a:duotone>
              <a:extLst>
                <a:ext uri="{BEBA8EAE-BF5A-486C-A8C5-ECC9F3942E4B}">
                  <a14:imgProps xmlns:a14="http://schemas.microsoft.com/office/drawing/2010/main">
                    <a14:imgLayer r:embed="rId38">
                      <a14:imgEffect>
                        <a14:colorTemperature colorTemp="8800"/>
                      </a14:imgEffect>
                    </a14:imgLayer>
                  </a14:imgProps>
                </a:ext>
                <a:ext uri="{28A0092B-C50C-407E-A947-70E740481C1C}">
                  <a14:useLocalDpi xmlns:a14="http://schemas.microsoft.com/office/drawing/2010/main" val="0"/>
                </a:ext>
              </a:extLst>
            </a:blip>
            <a:stretch>
              <a:fillRect/>
            </a:stretch>
          </p:blipFill>
          <p:spPr>
            <a:xfrm>
              <a:off x="9547032" y="2433363"/>
              <a:ext cx="617717" cy="617717"/>
            </a:xfrm>
            <a:prstGeom prst="rect">
              <a:avLst/>
            </a:prstGeom>
            <a:noFill/>
            <a:ln>
              <a:noFill/>
            </a:ln>
          </p:spPr>
        </p:pic>
        <p:sp>
          <p:nvSpPr>
            <p:cNvPr id="140" name="文本框 139"/>
            <p:cNvSpPr txBox="1"/>
            <p:nvPr/>
          </p:nvSpPr>
          <p:spPr>
            <a:xfrm>
              <a:off x="9014873" y="2963093"/>
              <a:ext cx="16677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8CD3DE"/>
                  </a:solidFill>
                  <a:effectLst/>
                  <a:uLnTx/>
                  <a:uFillTx/>
                  <a:latin typeface="Arial" panose="020B0604020202020204" pitchFamily="34" charset="0"/>
                  <a:ea typeface="宋体" panose="02010600030101010101" pitchFamily="2" charset="-122"/>
                  <a:cs typeface="Arial" panose="020B0604020202020204" pitchFamily="34" charset="0"/>
                </a:rPr>
                <a:t>Business experience</a:t>
              </a:r>
            </a:p>
          </p:txBody>
        </p:sp>
        <p:pic>
          <p:nvPicPr>
            <p:cNvPr id="142" name="图片 14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rot="10800000" flipH="1" flipV="1">
              <a:off x="9707907" y="3182105"/>
              <a:ext cx="246912" cy="246912"/>
            </a:xfrm>
            <a:prstGeom prst="rect">
              <a:avLst/>
            </a:prstGeom>
          </p:spPr>
        </p:pic>
        <p:grpSp>
          <p:nvGrpSpPr>
            <p:cNvPr id="166" name="组合 165"/>
            <p:cNvGrpSpPr/>
            <p:nvPr/>
          </p:nvGrpSpPr>
          <p:grpSpPr>
            <a:xfrm>
              <a:off x="8183134" y="3358013"/>
              <a:ext cx="1883439" cy="568703"/>
              <a:chOff x="8252287" y="2599052"/>
              <a:chExt cx="1883439" cy="568703"/>
            </a:xfrm>
          </p:grpSpPr>
          <p:sp>
            <p:nvSpPr>
              <p:cNvPr id="168" name="文本框 167"/>
              <p:cNvSpPr txBox="1"/>
              <p:nvPr/>
            </p:nvSpPr>
            <p:spPr>
              <a:xfrm>
                <a:off x="8252287" y="2599052"/>
                <a:ext cx="13074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FFFF"/>
                    </a:solidFill>
                    <a:effectLst/>
                    <a:uLnTx/>
                    <a:uFillTx/>
                    <a:latin typeface="Arial" panose="020B0604020202020204" pitchFamily="34" charset="0"/>
                    <a:ea typeface="宋体" panose="02010600030101010101" pitchFamily="2" charset="-122"/>
                    <a:cs typeface="Arial" panose="020B0604020202020204" pitchFamily="34" charset="0"/>
                  </a:rPr>
                  <a:t>Data Fusion</a:t>
                </a:r>
                <a:endParaRPr kumimoji="0" lang="zh-CN" altLang="en-US" sz="1400" b="1" i="0" u="none" strike="noStrike" kern="1200" cap="none" spc="0" normalizeH="0" baseline="0" noProof="0" dirty="0">
                  <a:ln>
                    <a:noFill/>
                  </a:ln>
                  <a:solidFill>
                    <a:srgbClr val="00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67" name="图片 166"/>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9673843" y="2705872"/>
                <a:ext cx="461883" cy="461883"/>
              </a:xfrm>
              <a:prstGeom prst="rect">
                <a:avLst/>
              </a:prstGeom>
            </p:spPr>
          </p:pic>
        </p:grpSp>
        <p:cxnSp>
          <p:nvCxnSpPr>
            <p:cNvPr id="16" name="直接箭头连接符 15"/>
            <p:cNvCxnSpPr>
              <a:stCxn id="167" idx="2"/>
            </p:cNvCxnSpPr>
            <p:nvPr/>
          </p:nvCxnSpPr>
          <p:spPr>
            <a:xfrm>
              <a:off x="9835632" y="3926716"/>
              <a:ext cx="4702" cy="1628185"/>
            </a:xfrm>
            <a:prstGeom prst="straightConnector1">
              <a:avLst/>
            </a:prstGeom>
            <a:ln w="1905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7" name="Rectangle 25"/>
            <p:cNvSpPr/>
            <p:nvPr/>
          </p:nvSpPr>
          <p:spPr>
            <a:xfrm>
              <a:off x="9453619" y="2102877"/>
              <a:ext cx="79023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smtClean="0">
                  <a:ln>
                    <a:noFill/>
                  </a:ln>
                  <a:solidFill>
                    <a:prstClr val="white"/>
                  </a:solidFill>
                  <a:effectLst/>
                  <a:uLnTx/>
                  <a:uFillTx/>
                  <a:latin typeface="Calibri" panose="020F0502020204030204" pitchFamily="34" charset="0"/>
                  <a:ea typeface="微软雅黑"/>
                  <a:cs typeface="Calibri" panose="020F0502020204030204" pitchFamily="34" charset="0"/>
                </a:rPr>
                <a:t>Kota </a:t>
              </a:r>
              <a:r>
                <a:rPr kumimoji="0" lang="en-US" altLang="zh-CN" sz="1100"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A</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30" name="文本框 29"/>
            <p:cNvSpPr txBox="1"/>
            <p:nvPr/>
          </p:nvSpPr>
          <p:spPr>
            <a:xfrm>
              <a:off x="10184922" y="2056388"/>
              <a:ext cx="568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28" name="组合 227"/>
            <p:cNvGrpSpPr/>
            <p:nvPr/>
          </p:nvGrpSpPr>
          <p:grpSpPr>
            <a:xfrm>
              <a:off x="8230712" y="2105675"/>
              <a:ext cx="806373" cy="903480"/>
              <a:chOff x="10807290" y="2732632"/>
              <a:chExt cx="806373" cy="903480"/>
            </a:xfrm>
          </p:grpSpPr>
          <p:pic>
            <p:nvPicPr>
              <p:cNvPr id="229" name="图片 228"/>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843703" y="2866152"/>
                <a:ext cx="769960" cy="769960"/>
              </a:xfrm>
              <a:prstGeom prst="rect">
                <a:avLst/>
              </a:prstGeom>
            </p:spPr>
          </p:pic>
          <p:sp>
            <p:nvSpPr>
              <p:cNvPr id="230" name="Rectangle 25"/>
              <p:cNvSpPr/>
              <p:nvPr/>
            </p:nvSpPr>
            <p:spPr>
              <a:xfrm>
                <a:off x="10807290" y="2732632"/>
                <a:ext cx="79023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smtClean="0">
                    <a:ln>
                      <a:noFill/>
                    </a:ln>
                    <a:solidFill>
                      <a:prstClr val="white"/>
                    </a:solidFill>
                    <a:effectLst/>
                    <a:uLnTx/>
                    <a:uFillTx/>
                    <a:latin typeface="Calibri" panose="020F0502020204030204" pitchFamily="34" charset="0"/>
                    <a:ea typeface="微软雅黑"/>
                    <a:cs typeface="Calibri" panose="020F0502020204030204" pitchFamily="34" charset="0"/>
                  </a:rPr>
                  <a:t>Kota </a:t>
                </a:r>
                <a:r>
                  <a:rPr kumimoji="0" lang="en-US" altLang="zh-CN" sz="1100"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M</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sp>
          <p:nvSpPr>
            <p:cNvPr id="232" name="文本框 231"/>
            <p:cNvSpPr txBox="1"/>
            <p:nvPr/>
          </p:nvSpPr>
          <p:spPr>
            <a:xfrm>
              <a:off x="9007644" y="2066844"/>
              <a:ext cx="568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7" name="右大括号 36"/>
            <p:cNvSpPr/>
            <p:nvPr/>
          </p:nvSpPr>
          <p:spPr>
            <a:xfrm rot="16200000">
              <a:off x="9720726" y="828943"/>
              <a:ext cx="307402" cy="2199074"/>
            </a:xfrm>
            <a:prstGeom prst="rightBrace">
              <a:avLst>
                <a:gd name="adj1" fmla="val 48209"/>
                <a:gd name="adj2" fmla="val 50000"/>
              </a:avLst>
            </a:prstGeom>
            <a:noFill/>
            <a:ln w="19050" cap="flat" cmpd="sng" algn="ctr">
              <a:solidFill>
                <a:srgbClr val="FFFFFF">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233" name="图片 23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rot="14650117" flipH="1">
              <a:off x="9284268" y="3759279"/>
              <a:ext cx="280610" cy="289430"/>
            </a:xfrm>
            <a:prstGeom prst="rect">
              <a:avLst/>
            </a:prstGeom>
          </p:spPr>
        </p:pic>
        <p:pic>
          <p:nvPicPr>
            <p:cNvPr id="236" name="图片 235"/>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rot="18009750" flipH="1" flipV="1">
              <a:off x="10110984" y="3758181"/>
              <a:ext cx="262844" cy="301962"/>
            </a:xfrm>
            <a:prstGeom prst="rect">
              <a:avLst/>
            </a:prstGeom>
          </p:spPr>
        </p:pic>
        <p:sp>
          <p:nvSpPr>
            <p:cNvPr id="148" name="文本框 147"/>
            <p:cNvSpPr txBox="1"/>
            <p:nvPr/>
          </p:nvSpPr>
          <p:spPr>
            <a:xfrm>
              <a:off x="5259848" y="857794"/>
              <a:ext cx="26289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COMPREHEND</a:t>
              </a:r>
              <a:endParaRPr kumimoji="0" lang="zh-CN" altLang="en-US" sz="18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907278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yGrlhKikK3YrLsK88O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yGrlhKikK3YrLsK88O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yGrlhKikK3YrLsK88Oh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Widescreen</PresentationFormat>
  <Paragraphs>70</Paragraphs>
  <Slides>2</Slides>
  <Notes>2</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vt:i4>
      </vt:variant>
    </vt:vector>
  </HeadingPairs>
  <TitlesOfParts>
    <vt:vector size="17" baseType="lpstr">
      <vt:lpstr>微软雅黑</vt:lpstr>
      <vt:lpstr>宋体</vt:lpstr>
      <vt:lpstr>Agency FB</vt:lpstr>
      <vt:lpstr>Arial</vt:lpstr>
      <vt:lpstr>Arial Black</vt:lpstr>
      <vt:lpstr>Calibri</vt:lpstr>
      <vt:lpstr>Calibri Light</vt:lpstr>
      <vt:lpstr>Century Gothic</vt:lpstr>
      <vt:lpstr>等线</vt:lpstr>
      <vt:lpstr>Kozuka Gothic Pro H</vt:lpstr>
      <vt:lpstr>Times New Roman</vt:lpstr>
      <vt:lpstr>Wingdings</vt:lpstr>
      <vt:lpstr>Office Theme</vt:lpstr>
      <vt:lpstr>1_Office 主题​​</vt:lpstr>
      <vt:lpstr>2_Office 主题​​</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Ervan.Pratama</dc:creator>
  <cp:lastModifiedBy>Ervan.Pratama</cp:lastModifiedBy>
  <cp:revision>1</cp:revision>
  <dcterms:created xsi:type="dcterms:W3CDTF">2023-06-07T11:24:41Z</dcterms:created>
  <dcterms:modified xsi:type="dcterms:W3CDTF">2023-06-07T11:24:54Z</dcterms:modified>
</cp:coreProperties>
</file>