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96" r:id="rId2"/>
    <p:sldId id="257" r:id="rId3"/>
    <p:sldId id="397" r:id="rId4"/>
    <p:sldId id="260" r:id="rId5"/>
    <p:sldId id="261" r:id="rId6"/>
    <p:sldId id="259" r:id="rId7"/>
    <p:sldId id="265" r:id="rId8"/>
    <p:sldId id="394" r:id="rId9"/>
    <p:sldId id="390" r:id="rId10"/>
    <p:sldId id="393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3FA37-334E-47D7-BE01-F43EE0C9386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71BBAE-A99C-465F-9D4B-2EF057441E7E}">
      <dgm:prSet/>
      <dgm:spPr/>
      <dgm:t>
        <a:bodyPr/>
        <a:lstStyle/>
        <a:p>
          <a:r>
            <a:rPr lang="en-US"/>
            <a:t>High Technology</a:t>
          </a:r>
        </a:p>
      </dgm:t>
    </dgm:pt>
    <dgm:pt modelId="{DC77B183-75CE-4ED2-9365-48F799D2001A}" type="parTrans" cxnId="{C22D2152-2147-4A9F-ADFB-BB24CD0D129C}">
      <dgm:prSet/>
      <dgm:spPr/>
      <dgm:t>
        <a:bodyPr/>
        <a:lstStyle/>
        <a:p>
          <a:endParaRPr lang="en-US"/>
        </a:p>
      </dgm:t>
    </dgm:pt>
    <dgm:pt modelId="{4C0884D6-27B9-4A50-9E5F-B4BA96F2B790}" type="sibTrans" cxnId="{C22D2152-2147-4A9F-ADFB-BB24CD0D129C}">
      <dgm:prSet/>
      <dgm:spPr/>
      <dgm:t>
        <a:bodyPr/>
        <a:lstStyle/>
        <a:p>
          <a:endParaRPr lang="en-US"/>
        </a:p>
      </dgm:t>
    </dgm:pt>
    <dgm:pt modelId="{1097F120-3DA9-41AE-9C12-AAABDA245024}">
      <dgm:prSet/>
      <dgm:spPr/>
      <dgm:t>
        <a:bodyPr/>
        <a:lstStyle/>
        <a:p>
          <a:r>
            <a:rPr lang="en-US"/>
            <a:t>Data personal</a:t>
          </a:r>
        </a:p>
      </dgm:t>
    </dgm:pt>
    <dgm:pt modelId="{20F1D9A4-1B41-4D43-9DC0-302ED56E17BF}" type="parTrans" cxnId="{E90EE29D-1AF9-483C-8326-F4BB2666595F}">
      <dgm:prSet/>
      <dgm:spPr/>
      <dgm:t>
        <a:bodyPr/>
        <a:lstStyle/>
        <a:p>
          <a:endParaRPr lang="en-US"/>
        </a:p>
      </dgm:t>
    </dgm:pt>
    <dgm:pt modelId="{9BD7C393-3DD9-4D79-A075-D8C104F459B2}" type="sibTrans" cxnId="{E90EE29D-1AF9-483C-8326-F4BB2666595F}">
      <dgm:prSet/>
      <dgm:spPr/>
      <dgm:t>
        <a:bodyPr/>
        <a:lstStyle/>
        <a:p>
          <a:endParaRPr lang="en-US"/>
        </a:p>
      </dgm:t>
    </dgm:pt>
    <dgm:pt modelId="{06B2BC73-AABD-4818-9414-62A4FDC48C12}">
      <dgm:prSet/>
      <dgm:spPr/>
      <dgm:t>
        <a:bodyPr/>
        <a:lstStyle/>
        <a:p>
          <a:r>
            <a:rPr lang="en-US"/>
            <a:t>Financial</a:t>
          </a:r>
        </a:p>
      </dgm:t>
    </dgm:pt>
    <dgm:pt modelId="{677747E4-9AF4-4346-A5BE-257695A313DC}" type="parTrans" cxnId="{B707354D-73D2-4D36-BED4-54B6E2A6EBEB}">
      <dgm:prSet/>
      <dgm:spPr/>
      <dgm:t>
        <a:bodyPr/>
        <a:lstStyle/>
        <a:p>
          <a:endParaRPr lang="en-US"/>
        </a:p>
      </dgm:t>
    </dgm:pt>
    <dgm:pt modelId="{6CB78773-B2ED-4918-AC0B-E9CCE1286F7F}" type="sibTrans" cxnId="{B707354D-73D2-4D36-BED4-54B6E2A6EBEB}">
      <dgm:prSet/>
      <dgm:spPr/>
      <dgm:t>
        <a:bodyPr/>
        <a:lstStyle/>
        <a:p>
          <a:endParaRPr lang="en-US"/>
        </a:p>
      </dgm:t>
    </dgm:pt>
    <dgm:pt modelId="{18B7952A-E5C7-44BD-9A98-6578C6D36F77}">
      <dgm:prSet/>
      <dgm:spPr/>
      <dgm:t>
        <a:bodyPr/>
        <a:lstStyle/>
        <a:p>
          <a:r>
            <a:rPr lang="en-US"/>
            <a:t>Regulation</a:t>
          </a:r>
        </a:p>
      </dgm:t>
    </dgm:pt>
    <dgm:pt modelId="{69A0B39B-7B6D-4F3E-A543-F5305A65A6E7}" type="parTrans" cxnId="{DDE2FE83-EB34-44D8-A39C-D022BB864F59}">
      <dgm:prSet/>
      <dgm:spPr/>
      <dgm:t>
        <a:bodyPr/>
        <a:lstStyle/>
        <a:p>
          <a:endParaRPr lang="en-US"/>
        </a:p>
      </dgm:t>
    </dgm:pt>
    <dgm:pt modelId="{B503E075-33F9-4945-898D-513E1521BE67}" type="sibTrans" cxnId="{DDE2FE83-EB34-44D8-A39C-D022BB864F59}">
      <dgm:prSet/>
      <dgm:spPr/>
      <dgm:t>
        <a:bodyPr/>
        <a:lstStyle/>
        <a:p>
          <a:endParaRPr lang="en-US"/>
        </a:p>
      </dgm:t>
    </dgm:pt>
    <dgm:pt modelId="{E75ABF5E-F308-4CC9-B265-0E95B991E2DE}" type="pres">
      <dgm:prSet presAssocID="{3FF3FA37-334E-47D7-BE01-F43EE0C93864}" presName="root" presStyleCnt="0">
        <dgm:presLayoutVars>
          <dgm:dir/>
          <dgm:resizeHandles val="exact"/>
        </dgm:presLayoutVars>
      </dgm:prSet>
      <dgm:spPr/>
    </dgm:pt>
    <dgm:pt modelId="{DB9C4D1C-1465-4A43-9CE5-F20D3D4E7777}" type="pres">
      <dgm:prSet presAssocID="{3371BBAE-A99C-465F-9D4B-2EF057441E7E}" presName="compNode" presStyleCnt="0"/>
      <dgm:spPr/>
    </dgm:pt>
    <dgm:pt modelId="{FEC7A242-9FBA-44F4-8ECE-736A19E58729}" type="pres">
      <dgm:prSet presAssocID="{3371BBAE-A99C-465F-9D4B-2EF057441E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2CCCFAA-1DA6-4823-9EED-CC0CFB7691D2}" type="pres">
      <dgm:prSet presAssocID="{3371BBAE-A99C-465F-9D4B-2EF057441E7E}" presName="spaceRect" presStyleCnt="0"/>
      <dgm:spPr/>
    </dgm:pt>
    <dgm:pt modelId="{0358624C-D613-4A90-B10A-548CC8481689}" type="pres">
      <dgm:prSet presAssocID="{3371BBAE-A99C-465F-9D4B-2EF057441E7E}" presName="textRect" presStyleLbl="revTx" presStyleIdx="0" presStyleCnt="4">
        <dgm:presLayoutVars>
          <dgm:chMax val="1"/>
          <dgm:chPref val="1"/>
        </dgm:presLayoutVars>
      </dgm:prSet>
      <dgm:spPr/>
    </dgm:pt>
    <dgm:pt modelId="{1921BA0D-3501-483E-B4D6-0E38382C8571}" type="pres">
      <dgm:prSet presAssocID="{4C0884D6-27B9-4A50-9E5F-B4BA96F2B790}" presName="sibTrans" presStyleCnt="0"/>
      <dgm:spPr/>
    </dgm:pt>
    <dgm:pt modelId="{740AF69A-7C4B-4C52-8F1A-8B9D4B49B7EA}" type="pres">
      <dgm:prSet presAssocID="{1097F120-3DA9-41AE-9C12-AAABDA245024}" presName="compNode" presStyleCnt="0"/>
      <dgm:spPr/>
    </dgm:pt>
    <dgm:pt modelId="{4B660EE3-E815-43FF-A7F5-2B09665E4550}" type="pres">
      <dgm:prSet presAssocID="{1097F120-3DA9-41AE-9C12-AAABDA2450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99AF50E-A976-4D20-AA01-F100F573BFB3}" type="pres">
      <dgm:prSet presAssocID="{1097F120-3DA9-41AE-9C12-AAABDA245024}" presName="spaceRect" presStyleCnt="0"/>
      <dgm:spPr/>
    </dgm:pt>
    <dgm:pt modelId="{EC4171DC-A5FD-4256-88C0-BC35B25CED32}" type="pres">
      <dgm:prSet presAssocID="{1097F120-3DA9-41AE-9C12-AAABDA245024}" presName="textRect" presStyleLbl="revTx" presStyleIdx="1" presStyleCnt="4">
        <dgm:presLayoutVars>
          <dgm:chMax val="1"/>
          <dgm:chPref val="1"/>
        </dgm:presLayoutVars>
      </dgm:prSet>
      <dgm:spPr/>
    </dgm:pt>
    <dgm:pt modelId="{46188424-DA29-4415-9478-79803E74D0A7}" type="pres">
      <dgm:prSet presAssocID="{9BD7C393-3DD9-4D79-A075-D8C104F459B2}" presName="sibTrans" presStyleCnt="0"/>
      <dgm:spPr/>
    </dgm:pt>
    <dgm:pt modelId="{B7C93FE6-6CF2-4E4E-9C41-BCF17070378A}" type="pres">
      <dgm:prSet presAssocID="{06B2BC73-AABD-4818-9414-62A4FDC48C12}" presName="compNode" presStyleCnt="0"/>
      <dgm:spPr/>
    </dgm:pt>
    <dgm:pt modelId="{D8C09EA9-6B88-42F0-A9EF-4943D6D04FD0}" type="pres">
      <dgm:prSet presAssocID="{06B2BC73-AABD-4818-9414-62A4FDC48C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F75C6E8-CAB2-4CF8-927F-52944FF60A20}" type="pres">
      <dgm:prSet presAssocID="{06B2BC73-AABD-4818-9414-62A4FDC48C12}" presName="spaceRect" presStyleCnt="0"/>
      <dgm:spPr/>
    </dgm:pt>
    <dgm:pt modelId="{B0C71D09-A6F6-4695-AAED-14EB7BDFE65B}" type="pres">
      <dgm:prSet presAssocID="{06B2BC73-AABD-4818-9414-62A4FDC48C12}" presName="textRect" presStyleLbl="revTx" presStyleIdx="2" presStyleCnt="4">
        <dgm:presLayoutVars>
          <dgm:chMax val="1"/>
          <dgm:chPref val="1"/>
        </dgm:presLayoutVars>
      </dgm:prSet>
      <dgm:spPr/>
    </dgm:pt>
    <dgm:pt modelId="{EDB45842-B20D-4956-ABB5-17E328F245D6}" type="pres">
      <dgm:prSet presAssocID="{6CB78773-B2ED-4918-AC0B-E9CCE1286F7F}" presName="sibTrans" presStyleCnt="0"/>
      <dgm:spPr/>
    </dgm:pt>
    <dgm:pt modelId="{DEEB727E-37EB-47BE-94BB-FC7EBB855F39}" type="pres">
      <dgm:prSet presAssocID="{18B7952A-E5C7-44BD-9A98-6578C6D36F77}" presName="compNode" presStyleCnt="0"/>
      <dgm:spPr/>
    </dgm:pt>
    <dgm:pt modelId="{40B4FFB9-AA1A-45AF-A5CC-9940285A93DF}" type="pres">
      <dgm:prSet presAssocID="{18B7952A-E5C7-44BD-9A98-6578C6D36F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8BDD785-C20F-4DFE-90B1-8DB2C59D7E0B}" type="pres">
      <dgm:prSet presAssocID="{18B7952A-E5C7-44BD-9A98-6578C6D36F77}" presName="spaceRect" presStyleCnt="0"/>
      <dgm:spPr/>
    </dgm:pt>
    <dgm:pt modelId="{720A1FC2-0732-40C2-849B-CAEFB8E00511}" type="pres">
      <dgm:prSet presAssocID="{18B7952A-E5C7-44BD-9A98-6578C6D36F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1B75325-6CA4-497A-9EE4-FFF740F863B6}" type="presOf" srcId="{3371BBAE-A99C-465F-9D4B-2EF057441E7E}" destId="{0358624C-D613-4A90-B10A-548CC8481689}" srcOrd="0" destOrd="0" presId="urn:microsoft.com/office/officeart/2018/2/layout/IconLabelList"/>
    <dgm:cxn modelId="{977D9141-4D9F-407F-B659-90A5C07B8406}" type="presOf" srcId="{06B2BC73-AABD-4818-9414-62A4FDC48C12}" destId="{B0C71D09-A6F6-4695-AAED-14EB7BDFE65B}" srcOrd="0" destOrd="0" presId="urn:microsoft.com/office/officeart/2018/2/layout/IconLabelList"/>
    <dgm:cxn modelId="{B707354D-73D2-4D36-BED4-54B6E2A6EBEB}" srcId="{3FF3FA37-334E-47D7-BE01-F43EE0C93864}" destId="{06B2BC73-AABD-4818-9414-62A4FDC48C12}" srcOrd="2" destOrd="0" parTransId="{677747E4-9AF4-4346-A5BE-257695A313DC}" sibTransId="{6CB78773-B2ED-4918-AC0B-E9CCE1286F7F}"/>
    <dgm:cxn modelId="{C22D2152-2147-4A9F-ADFB-BB24CD0D129C}" srcId="{3FF3FA37-334E-47D7-BE01-F43EE0C93864}" destId="{3371BBAE-A99C-465F-9D4B-2EF057441E7E}" srcOrd="0" destOrd="0" parTransId="{DC77B183-75CE-4ED2-9365-48F799D2001A}" sibTransId="{4C0884D6-27B9-4A50-9E5F-B4BA96F2B790}"/>
    <dgm:cxn modelId="{DDE2FE83-EB34-44D8-A39C-D022BB864F59}" srcId="{3FF3FA37-334E-47D7-BE01-F43EE0C93864}" destId="{18B7952A-E5C7-44BD-9A98-6578C6D36F77}" srcOrd="3" destOrd="0" parTransId="{69A0B39B-7B6D-4F3E-A543-F5305A65A6E7}" sibTransId="{B503E075-33F9-4945-898D-513E1521BE67}"/>
    <dgm:cxn modelId="{E90EE29D-1AF9-483C-8326-F4BB2666595F}" srcId="{3FF3FA37-334E-47D7-BE01-F43EE0C93864}" destId="{1097F120-3DA9-41AE-9C12-AAABDA245024}" srcOrd="1" destOrd="0" parTransId="{20F1D9A4-1B41-4D43-9DC0-302ED56E17BF}" sibTransId="{9BD7C393-3DD9-4D79-A075-D8C104F459B2}"/>
    <dgm:cxn modelId="{B60A63DD-A31E-437A-B2C3-B214C2236AD2}" type="presOf" srcId="{1097F120-3DA9-41AE-9C12-AAABDA245024}" destId="{EC4171DC-A5FD-4256-88C0-BC35B25CED32}" srcOrd="0" destOrd="0" presId="urn:microsoft.com/office/officeart/2018/2/layout/IconLabelList"/>
    <dgm:cxn modelId="{B9CB82E5-4F1D-4DBC-AFB3-14D07B5C51E5}" type="presOf" srcId="{18B7952A-E5C7-44BD-9A98-6578C6D36F77}" destId="{720A1FC2-0732-40C2-849B-CAEFB8E00511}" srcOrd="0" destOrd="0" presId="urn:microsoft.com/office/officeart/2018/2/layout/IconLabelList"/>
    <dgm:cxn modelId="{DD2586EF-A6F4-42C6-BF35-14A476F9590B}" type="presOf" srcId="{3FF3FA37-334E-47D7-BE01-F43EE0C93864}" destId="{E75ABF5E-F308-4CC9-B265-0E95B991E2DE}" srcOrd="0" destOrd="0" presId="urn:microsoft.com/office/officeart/2018/2/layout/IconLabelList"/>
    <dgm:cxn modelId="{9A537506-43DC-4CA1-88E0-CB27A79A0A1E}" type="presParOf" srcId="{E75ABF5E-F308-4CC9-B265-0E95B991E2DE}" destId="{DB9C4D1C-1465-4A43-9CE5-F20D3D4E7777}" srcOrd="0" destOrd="0" presId="urn:microsoft.com/office/officeart/2018/2/layout/IconLabelList"/>
    <dgm:cxn modelId="{390547D5-22C8-4D89-91DA-BFDF9B9FDE06}" type="presParOf" srcId="{DB9C4D1C-1465-4A43-9CE5-F20D3D4E7777}" destId="{FEC7A242-9FBA-44F4-8ECE-736A19E58729}" srcOrd="0" destOrd="0" presId="urn:microsoft.com/office/officeart/2018/2/layout/IconLabelList"/>
    <dgm:cxn modelId="{78CD8454-DE8A-4908-893A-C423834C0CAB}" type="presParOf" srcId="{DB9C4D1C-1465-4A43-9CE5-F20D3D4E7777}" destId="{22CCCFAA-1DA6-4823-9EED-CC0CFB7691D2}" srcOrd="1" destOrd="0" presId="urn:microsoft.com/office/officeart/2018/2/layout/IconLabelList"/>
    <dgm:cxn modelId="{17978DD5-AC3D-441F-80FF-D0F6ED5B6F01}" type="presParOf" srcId="{DB9C4D1C-1465-4A43-9CE5-F20D3D4E7777}" destId="{0358624C-D613-4A90-B10A-548CC8481689}" srcOrd="2" destOrd="0" presId="urn:microsoft.com/office/officeart/2018/2/layout/IconLabelList"/>
    <dgm:cxn modelId="{B79D3B91-92E3-4707-B419-16E3B3E853A3}" type="presParOf" srcId="{E75ABF5E-F308-4CC9-B265-0E95B991E2DE}" destId="{1921BA0D-3501-483E-B4D6-0E38382C8571}" srcOrd="1" destOrd="0" presId="urn:microsoft.com/office/officeart/2018/2/layout/IconLabelList"/>
    <dgm:cxn modelId="{B2127EC9-8A1E-4075-9E94-2B4E33271E3C}" type="presParOf" srcId="{E75ABF5E-F308-4CC9-B265-0E95B991E2DE}" destId="{740AF69A-7C4B-4C52-8F1A-8B9D4B49B7EA}" srcOrd="2" destOrd="0" presId="urn:microsoft.com/office/officeart/2018/2/layout/IconLabelList"/>
    <dgm:cxn modelId="{F1C29712-2B33-4EF2-A711-1DBE490268B1}" type="presParOf" srcId="{740AF69A-7C4B-4C52-8F1A-8B9D4B49B7EA}" destId="{4B660EE3-E815-43FF-A7F5-2B09665E4550}" srcOrd="0" destOrd="0" presId="urn:microsoft.com/office/officeart/2018/2/layout/IconLabelList"/>
    <dgm:cxn modelId="{AF8BEBDA-BDE9-4C77-A12F-8B40C17051EE}" type="presParOf" srcId="{740AF69A-7C4B-4C52-8F1A-8B9D4B49B7EA}" destId="{C99AF50E-A976-4D20-AA01-F100F573BFB3}" srcOrd="1" destOrd="0" presId="urn:microsoft.com/office/officeart/2018/2/layout/IconLabelList"/>
    <dgm:cxn modelId="{98B53C4E-4510-40D7-BD57-82D543E16E9A}" type="presParOf" srcId="{740AF69A-7C4B-4C52-8F1A-8B9D4B49B7EA}" destId="{EC4171DC-A5FD-4256-88C0-BC35B25CED32}" srcOrd="2" destOrd="0" presId="urn:microsoft.com/office/officeart/2018/2/layout/IconLabelList"/>
    <dgm:cxn modelId="{93BA7C3D-011B-48AB-BEFF-859C0CD4770C}" type="presParOf" srcId="{E75ABF5E-F308-4CC9-B265-0E95B991E2DE}" destId="{46188424-DA29-4415-9478-79803E74D0A7}" srcOrd="3" destOrd="0" presId="urn:microsoft.com/office/officeart/2018/2/layout/IconLabelList"/>
    <dgm:cxn modelId="{B26FB74A-5029-4137-BE6C-469E3A14BD67}" type="presParOf" srcId="{E75ABF5E-F308-4CC9-B265-0E95B991E2DE}" destId="{B7C93FE6-6CF2-4E4E-9C41-BCF17070378A}" srcOrd="4" destOrd="0" presId="urn:microsoft.com/office/officeart/2018/2/layout/IconLabelList"/>
    <dgm:cxn modelId="{3577C4B6-EC0F-4E55-A8BA-3B662B1B6C07}" type="presParOf" srcId="{B7C93FE6-6CF2-4E4E-9C41-BCF17070378A}" destId="{D8C09EA9-6B88-42F0-A9EF-4943D6D04FD0}" srcOrd="0" destOrd="0" presId="urn:microsoft.com/office/officeart/2018/2/layout/IconLabelList"/>
    <dgm:cxn modelId="{C606E3EC-5B8A-4D9B-9FEC-7AEF111DC9AC}" type="presParOf" srcId="{B7C93FE6-6CF2-4E4E-9C41-BCF17070378A}" destId="{1F75C6E8-CAB2-4CF8-927F-52944FF60A20}" srcOrd="1" destOrd="0" presId="urn:microsoft.com/office/officeart/2018/2/layout/IconLabelList"/>
    <dgm:cxn modelId="{EBFB6993-DB14-4F85-86C9-40D77DC0CC61}" type="presParOf" srcId="{B7C93FE6-6CF2-4E4E-9C41-BCF17070378A}" destId="{B0C71D09-A6F6-4695-AAED-14EB7BDFE65B}" srcOrd="2" destOrd="0" presId="urn:microsoft.com/office/officeart/2018/2/layout/IconLabelList"/>
    <dgm:cxn modelId="{41556BC6-8BAF-4391-BD7D-02B1A58AABBE}" type="presParOf" srcId="{E75ABF5E-F308-4CC9-B265-0E95B991E2DE}" destId="{EDB45842-B20D-4956-ABB5-17E328F245D6}" srcOrd="5" destOrd="0" presId="urn:microsoft.com/office/officeart/2018/2/layout/IconLabelList"/>
    <dgm:cxn modelId="{7F417B51-C3F0-4E02-8C21-8B814E37C4A4}" type="presParOf" srcId="{E75ABF5E-F308-4CC9-B265-0E95B991E2DE}" destId="{DEEB727E-37EB-47BE-94BB-FC7EBB855F39}" srcOrd="6" destOrd="0" presId="urn:microsoft.com/office/officeart/2018/2/layout/IconLabelList"/>
    <dgm:cxn modelId="{AD6C4058-0C17-48A1-8885-6AEAD2D9E9E7}" type="presParOf" srcId="{DEEB727E-37EB-47BE-94BB-FC7EBB855F39}" destId="{40B4FFB9-AA1A-45AF-A5CC-9940285A93DF}" srcOrd="0" destOrd="0" presId="urn:microsoft.com/office/officeart/2018/2/layout/IconLabelList"/>
    <dgm:cxn modelId="{6C6B8194-7001-43A9-BEB8-18F2D0452BC7}" type="presParOf" srcId="{DEEB727E-37EB-47BE-94BB-FC7EBB855F39}" destId="{98BDD785-C20F-4DFE-90B1-8DB2C59D7E0B}" srcOrd="1" destOrd="0" presId="urn:microsoft.com/office/officeart/2018/2/layout/IconLabelList"/>
    <dgm:cxn modelId="{DF3C9E58-0500-4704-B4E2-64AEF83D0C79}" type="presParOf" srcId="{DEEB727E-37EB-47BE-94BB-FC7EBB855F39}" destId="{720A1FC2-0732-40C2-849B-CAEFB8E005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7A242-9FBA-44F4-8ECE-736A19E58729}">
      <dsp:nvSpPr>
        <dsp:cNvPr id="0" name=""/>
        <dsp:cNvSpPr/>
      </dsp:nvSpPr>
      <dsp:spPr>
        <a:xfrm>
          <a:off x="1138979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624C-D613-4A90-B10A-548CC8481689}">
      <dsp:nvSpPr>
        <dsp:cNvPr id="0" name=""/>
        <dsp:cNvSpPr/>
      </dsp:nvSpPr>
      <dsp:spPr>
        <a:xfrm>
          <a:off x="569079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 Technology</a:t>
          </a:r>
        </a:p>
      </dsp:txBody>
      <dsp:txXfrm>
        <a:off x="569079" y="2226604"/>
        <a:ext cx="2072362" cy="720000"/>
      </dsp:txXfrm>
    </dsp:sp>
    <dsp:sp modelId="{4B660EE3-E815-43FF-A7F5-2B09665E4550}">
      <dsp:nvSpPr>
        <dsp:cNvPr id="0" name=""/>
        <dsp:cNvSpPr/>
      </dsp:nvSpPr>
      <dsp:spPr>
        <a:xfrm>
          <a:off x="3574005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171DC-A5FD-4256-88C0-BC35B25CED32}">
      <dsp:nvSpPr>
        <dsp:cNvPr id="0" name=""/>
        <dsp:cNvSpPr/>
      </dsp:nvSpPr>
      <dsp:spPr>
        <a:xfrm>
          <a:off x="3004105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personal</a:t>
          </a:r>
        </a:p>
      </dsp:txBody>
      <dsp:txXfrm>
        <a:off x="3004105" y="2226604"/>
        <a:ext cx="2072362" cy="720000"/>
      </dsp:txXfrm>
    </dsp:sp>
    <dsp:sp modelId="{D8C09EA9-6B88-42F0-A9EF-4943D6D04FD0}">
      <dsp:nvSpPr>
        <dsp:cNvPr id="0" name=""/>
        <dsp:cNvSpPr/>
      </dsp:nvSpPr>
      <dsp:spPr>
        <a:xfrm>
          <a:off x="6009031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71D09-A6F6-4695-AAED-14EB7BDFE65B}">
      <dsp:nvSpPr>
        <dsp:cNvPr id="0" name=""/>
        <dsp:cNvSpPr/>
      </dsp:nvSpPr>
      <dsp:spPr>
        <a:xfrm>
          <a:off x="5439131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Financial</a:t>
          </a:r>
        </a:p>
      </dsp:txBody>
      <dsp:txXfrm>
        <a:off x="5439131" y="2226604"/>
        <a:ext cx="2072362" cy="720000"/>
      </dsp:txXfrm>
    </dsp:sp>
    <dsp:sp modelId="{40B4FFB9-AA1A-45AF-A5CC-9940285A93DF}">
      <dsp:nvSpPr>
        <dsp:cNvPr id="0" name=""/>
        <dsp:cNvSpPr/>
      </dsp:nvSpPr>
      <dsp:spPr>
        <a:xfrm>
          <a:off x="8444057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A1FC2-0732-40C2-849B-CAEFB8E00511}">
      <dsp:nvSpPr>
        <dsp:cNvPr id="0" name=""/>
        <dsp:cNvSpPr/>
      </dsp:nvSpPr>
      <dsp:spPr>
        <a:xfrm>
          <a:off x="7874157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Regulation</a:t>
          </a:r>
        </a:p>
      </dsp:txBody>
      <dsp:txXfrm>
        <a:off x="7874157" y="222660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8C209-504C-1343-BDAE-0E7E212321A3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E700-A984-834E-BEC7-CF4BFCB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06BD-5A92-4016-BF4C-D1218AAE9778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545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06BD-5A92-4016-BF4C-D1218AAE9778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911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06BD-5A92-4016-BF4C-D1218AAE9778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567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1F33-5EB6-B823-3558-FBE77C9B7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CFFF8-5D6D-F504-668E-5ABC07BF2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BC142-5CB9-CA04-2CAF-C694BCBB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1C6CA-E368-A83E-3810-134C5673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34F0-A48D-C705-1B15-2DFC8796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FF5B-55AB-B79A-4946-F22D0D1A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D8A39-B0BE-5BE3-70BB-1417C892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DD01-7463-089E-D80A-E6FE9D81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E57A-069E-7F8F-9B16-607C726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1FAB0-A151-F720-D75F-80537EA4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5E330-7B5A-7790-BF9D-BCD2F03E3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8BC5F-F021-2552-C854-31CE1C654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686B-B4A1-22AC-8709-A94F638F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A1A8-F64E-F41B-110A-6A14AC00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0D89-1C7D-546B-0C27-28EF132D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FFC7CD-6D4E-49A1-9CCA-517FBF712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BD48-7D39-84A1-A5B6-6C0F8155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D3F0-EF9E-2E6C-9987-80F76D6E2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DBB40-AEB2-72E0-667B-9BC1014D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65AA-3BE6-9572-9928-614DDD2C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CCC2-A618-D13E-DC0A-959DC60D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3718-F195-04C6-C73D-DD9A1DC2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277A-2BF2-5317-7A88-527A86FFF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48826-06AB-BDAB-DA59-9CAA733A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931F1-A6A1-8E04-D103-CB28AC07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47DC-FFB2-CEB0-7AB1-026EF5A5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6398-43C3-D659-69BA-98CAE35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B4F3-D043-E63F-742F-23ECF445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2B979-ACF7-D2FE-CA5B-6111B9B06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70865-5594-E554-1A48-A744D7D6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5C0A0-5B33-F162-0F74-03F54854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7DFC5-DBC3-6DA3-9AC0-B0AB6ECF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7C20-6FCD-8E44-F1B5-29998579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5E6B-0262-470B-7C20-593D0520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89AFB-7A83-D5A0-4870-D40B80FE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F2F69-01FB-4E08-EFE9-84D025BE3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A27BC-60FF-03CD-F97B-3D68B3607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DF343-7739-5202-D60C-43F8F728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5743C-AB6D-E318-A7F0-94661D9B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9459B-459D-22D3-97A9-D5772A9F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3BC3-5085-EB5A-9EA0-A0321EE8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D3682-D423-D787-ED08-617D4CC6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6389-6768-ABEC-DCB2-5328FD0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6D40C-8515-309B-D7D0-506C3094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2E0B5-497A-7F3A-65F2-26AC8B0D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5E2CA-431B-BA72-ACC2-9FA10609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AEC0C-A9B3-C5AC-AE3A-E999569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335D-624F-2412-64CA-E63D5B48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97C2-1D04-412F-0DD3-15E4AB55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76A54-0465-D51C-76A9-441F06FF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C30D8-E75F-4294-FDEC-DE1DD640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F41C7-6138-55B8-4139-1656C625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54A8F-AFC6-A0FD-BCB1-16D27FBA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4313-FBCF-376D-805D-ECA10415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A1EF6-C120-72B2-9655-B6856D11A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ED4C0-DE18-5BEB-78DC-1957FA91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15A1B-BBBA-EEFE-7D60-DA5AAE6F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AB571-878F-AEE7-CC91-D6AC5284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2C31D-5713-50A4-8C68-753701A9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30AB7-0F2D-4491-DA49-BAF7189C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4CCC9-AABD-DB4B-6ECA-C0C40DD1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2DA5-5A19-E2A5-820A-BF2ECAF51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EA85-ABF4-614F-8147-9E6F7ED5327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EE6E-E53F-C25B-A250-52084CA3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6C5D-87FE-62B9-E384-536501696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F81C-0098-BC4F-AAC2-701BF4EA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8.png"/><Relationship Id="rId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2.sv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hyperlink" Target="https://www.google.com/url?sa=i&amp;url=https%3A%2F%2Fcommons.wikimedia.org%2Fwiki%2FFile%3ASchneider_Electric_2007.svg&amp;psig=AOvVaw1Cbf44mrJt7OM8GWbaoM6G&amp;ust=1684441675212000&amp;source=images&amp;cd=vfe&amp;ved=0CBEQjRxqFwoTCLC4tK-Y_f4CFQAAAAAdAAAAABAE" TargetMode="External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CE1442-513F-4A0A-A463-6145EC657829}"/>
              </a:ext>
            </a:extLst>
          </p:cNvPr>
          <p:cNvSpPr/>
          <p:nvPr/>
        </p:nvSpPr>
        <p:spPr>
          <a:xfrm>
            <a:off x="7944066" y="643466"/>
            <a:ext cx="3256365" cy="557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9E2DC7-5324-4DB9-A66E-B536C537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6844" y="982780"/>
            <a:ext cx="1282177" cy="129683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18DE1F6-77E3-440A-B1FF-DF4C26F96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4488" y="5119836"/>
            <a:ext cx="2236350" cy="6470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E30D9E2-26C5-4CDE-8785-65F24959C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568" y="3775144"/>
            <a:ext cx="3075750" cy="23378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2A261E-B79F-4084-AF58-AEF11B423B83}"/>
              </a:ext>
            </a:extLst>
          </p:cNvPr>
          <p:cNvSpPr/>
          <p:nvPr/>
        </p:nvSpPr>
        <p:spPr>
          <a:xfrm>
            <a:off x="1324841" y="1397441"/>
            <a:ext cx="6170279" cy="14096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US" sz="2520" i="1" kern="120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 Pro Black" panose="020B0A04030504040204" pitchFamily="34" charset="0"/>
                <a:ea typeface="+mn-ea"/>
                <a:cs typeface="+mn-cs"/>
              </a:rPr>
              <a:t>Smart City Solution</a:t>
            </a:r>
          </a:p>
          <a:p>
            <a:pPr algn="ctr" defTabSz="768096">
              <a:spcAft>
                <a:spcPts val="600"/>
              </a:spcAft>
            </a:pPr>
            <a:r>
              <a:rPr lang="en-US" sz="2520" i="1" kern="120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 Pro Black" panose="020B0A04030504040204" pitchFamily="34" charset="0"/>
                <a:ea typeface="+mn-ea"/>
                <a:cs typeface="+mn-cs"/>
              </a:rPr>
              <a:t>From</a:t>
            </a:r>
          </a:p>
          <a:p>
            <a:pPr algn="ctr" defTabSz="768096">
              <a:spcAft>
                <a:spcPts val="600"/>
              </a:spcAft>
            </a:pPr>
            <a:r>
              <a:rPr lang="en-US" sz="2520" i="1" kern="120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 Pro Black" panose="020B0A04030504040204" pitchFamily="34" charset="0"/>
                <a:ea typeface="+mn-ea"/>
                <a:cs typeface="+mn-cs"/>
              </a:rPr>
              <a:t>PT Virtus Technology Indonesia</a:t>
            </a:r>
            <a:endParaRPr lang="en-US" sz="3000" b="0" i="1" cap="none" spc="0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 Pro Black" panose="020B0A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9FE61-8E48-5629-1E67-86B5534A306B}"/>
              </a:ext>
            </a:extLst>
          </p:cNvPr>
          <p:cNvSpPr txBox="1"/>
          <p:nvPr/>
        </p:nvSpPr>
        <p:spPr>
          <a:xfrm>
            <a:off x="8748430" y="4219112"/>
            <a:ext cx="1720472" cy="557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US" sz="1512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Fatih</a:t>
            </a:r>
            <a:r>
              <a:rPr lang="en-US" sz="1512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en-US" sz="1512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Sugiharno</a:t>
            </a:r>
            <a:endParaRPr lang="en-US" sz="1512" kern="120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ctr" defTabSz="768096">
              <a:spcAft>
                <a:spcPts val="600"/>
              </a:spcAft>
            </a:pPr>
            <a:r>
              <a:rPr lang="en-US" sz="1008" kern="1200">
                <a:solidFill>
                  <a:schemeClr val="tx1">
                    <a:lumMod val="75000"/>
                    <a:lumOff val="25000"/>
                  </a:schemeClr>
                </a:solidFill>
                <a:latin typeface="Squada One" panose="02000000000000000000" pitchFamily="2" charset="0"/>
                <a:ea typeface="+mn-ea"/>
                <a:cs typeface="+mn-cs"/>
              </a:rPr>
              <a:t>Technical Consultant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Squada One" panose="02000000000000000000" pitchFamily="2" charset="0"/>
            </a:endParaRPr>
          </a:p>
        </p:txBody>
      </p:sp>
      <p:pic>
        <p:nvPicPr>
          <p:cNvPr id="9" name="Picture 8" descr="A person in a black coat&#10;&#10;Description automatically generated with low confidence">
            <a:extLst>
              <a:ext uri="{FF2B5EF4-FFF2-40B4-BE49-F238E27FC236}">
                <a16:creationId xmlns:a16="http://schemas.microsoft.com/office/drawing/2014/main" id="{EBD6BBB1-5A9B-75A5-4925-D8EB8B548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208" y="2521322"/>
            <a:ext cx="1656917" cy="15682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685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1EA621-CA17-44F7-B44C-3FCEDA3C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41" y="420351"/>
            <a:ext cx="846834" cy="8565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219A9E-ECD3-4427-919B-D08966E8B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5957" y="6361540"/>
            <a:ext cx="5758119" cy="1699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7196FC-551F-4E67-8057-9B9D4161D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5407" y="453303"/>
            <a:ext cx="1715015" cy="729794"/>
          </a:xfrm>
          <a:prstGeom prst="rect">
            <a:avLst/>
          </a:prstGeom>
        </p:spPr>
      </p:pic>
      <p:pic>
        <p:nvPicPr>
          <p:cNvPr id="24578" name="Picture 2" descr="page14image92861184">
            <a:extLst>
              <a:ext uri="{FF2B5EF4-FFF2-40B4-BE49-F238E27FC236}">
                <a16:creationId xmlns:a16="http://schemas.microsoft.com/office/drawing/2014/main" id="{2EABFFC0-5B06-AE23-52AC-F90D3DB7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75" y="3398837"/>
            <a:ext cx="130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12F3C-2CD2-EFC9-2536-A61420B68834}"/>
              </a:ext>
            </a:extLst>
          </p:cNvPr>
          <p:cNvSpPr txBox="1"/>
          <p:nvPr/>
        </p:nvSpPr>
        <p:spPr>
          <a:xfrm>
            <a:off x="4198905" y="525441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End-User Security</a:t>
            </a:r>
          </a:p>
        </p:txBody>
      </p:sp>
      <p:pic>
        <p:nvPicPr>
          <p:cNvPr id="3" name="Picture 6" descr="Cybersecurity as a Service Delivered | Sophos">
            <a:extLst>
              <a:ext uri="{FF2B5EF4-FFF2-40B4-BE49-F238E27FC236}">
                <a16:creationId xmlns:a16="http://schemas.microsoft.com/office/drawing/2014/main" id="{0994AF20-C9B4-ED4C-CB45-5FCCAA64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4" y="2852026"/>
            <a:ext cx="3066980" cy="51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2669813-D0F6-D5F6-4B82-25EED7CC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395491"/>
            <a:ext cx="3270256" cy="11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VMware Logo and symbol, meaning, history, PNG, brand">
            <a:extLst>
              <a:ext uri="{FF2B5EF4-FFF2-40B4-BE49-F238E27FC236}">
                <a16:creationId xmlns:a16="http://schemas.microsoft.com/office/drawing/2014/main" id="{4EC2FC47-0C20-1F24-3C4C-D693C6D16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0" b="30012"/>
          <a:stretch/>
        </p:blipFill>
        <p:spPr bwMode="auto">
          <a:xfrm>
            <a:off x="1937907" y="4472928"/>
            <a:ext cx="3073400" cy="5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rowdStrike's Brand guide">
            <a:extLst>
              <a:ext uri="{FF2B5EF4-FFF2-40B4-BE49-F238E27FC236}">
                <a16:creationId xmlns:a16="http://schemas.microsoft.com/office/drawing/2014/main" id="{095F6B97-5DCC-3CAF-AC1B-15F10A5E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4" y="3731007"/>
            <a:ext cx="2955068" cy="13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1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1EA621-CA17-44F7-B44C-3FCEDA3C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41" y="519207"/>
            <a:ext cx="1131900" cy="11448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219A9E-ECD3-4427-919B-D08966E8B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5957" y="6237970"/>
            <a:ext cx="5758119" cy="16991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C639CDE-0569-4392-B4C4-6A813F87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6153" y="2029618"/>
            <a:ext cx="3995631" cy="21839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E862DBD-E714-DB5A-8D9E-BCF61392E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5332" y="3873860"/>
            <a:ext cx="2699368" cy="2051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D153D9-6A86-7FE8-99DB-66014650F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5477" y="1683674"/>
            <a:ext cx="4380372" cy="4380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75829-A2A5-201A-FF1B-BDD70D725FB2}"/>
              </a:ext>
            </a:extLst>
          </p:cNvPr>
          <p:cNvSpPr txBox="1"/>
          <p:nvPr/>
        </p:nvSpPr>
        <p:spPr>
          <a:xfrm>
            <a:off x="4048576" y="793954"/>
            <a:ext cx="381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67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959AD-D548-AD6F-8933-319CA661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Smart City</a:t>
            </a:r>
          </a:p>
        </p:txBody>
      </p:sp>
      <p:sp>
        <p:nvSpPr>
          <p:cNvPr id="106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71D68-6850-F124-7FF8-5E8E4341813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The meaning of smart city implies the integration of current substructure with new information and communication technologies to create a comprehensive system of efficient urban services (Maruf et al., 2020).</a:t>
            </a:r>
          </a:p>
        </p:txBody>
      </p:sp>
      <p:pic>
        <p:nvPicPr>
          <p:cNvPr id="1026" name="Picture 2" descr="Connected Smart Cities &amp; Mobility Digital Xperience 2020 - Casa e Mercado">
            <a:extLst>
              <a:ext uri="{FF2B5EF4-FFF2-40B4-BE49-F238E27FC236}">
                <a16:creationId xmlns:a16="http://schemas.microsoft.com/office/drawing/2014/main" id="{65F7F785-302B-1BA0-9F35-AB6D985EA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2441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6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A3404-46F5-8E9A-EBDA-AC701AA2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Smart City Challenges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E2624C-B0E8-F841-E5A4-59A5452FD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1893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52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6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91282-07BE-68AF-4369-09909E41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8055864" cy="7560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Smart city &amp; Cybersecurity </a:t>
            </a:r>
          </a:p>
        </p:txBody>
      </p:sp>
      <p:sp>
        <p:nvSpPr>
          <p:cNvPr id="207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03D5B-054C-C133-A1F4-EC78DDA294E6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The data being collected, transmitted, stored, and processed, which can include significant amounts of sensitive information from governments, businesses, and private citizens.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The complex artificial intelligence-powered software systems, which may have vulnerabilities, that smart cities sometimes use to integrate this data. </a:t>
            </a:r>
          </a:p>
        </p:txBody>
      </p:sp>
      <p:pic>
        <p:nvPicPr>
          <p:cNvPr id="2050" name="Picture 2" descr="Smart Cities: Threats and Countermeasures - Rambus">
            <a:extLst>
              <a:ext uri="{FF2B5EF4-FFF2-40B4-BE49-F238E27FC236}">
                <a16:creationId xmlns:a16="http://schemas.microsoft.com/office/drawing/2014/main" id="{6F9FDC98-9602-7740-EF6D-40924EAFF9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981" y="1879379"/>
            <a:ext cx="5991861" cy="33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6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00192-A2E3-E7BA-07EA-E5DFBF0F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200" b="1"/>
              <a:t>New technology, new opportunity cyber attackers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0359025A-4388-A9AA-A354-9C1EC8A4F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8" r="3901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18E1-0B0F-CA8D-7F8B-4F53C6A4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ID" sz="2200">
                <a:latin typeface="ElsevierGulliver"/>
              </a:rPr>
              <a:t>T</a:t>
            </a:r>
            <a:r>
              <a:rPr lang="en-ID" sz="2200" b="0" i="0">
                <a:effectLst/>
                <a:latin typeface="ElsevierGulliver"/>
              </a:rPr>
              <a:t>raffic control systems and traffic lights in intelligent traffic control systems </a:t>
            </a:r>
          </a:p>
          <a:p>
            <a:r>
              <a:rPr lang="en-ID" sz="2200" b="0" i="0">
                <a:effectLst/>
                <a:latin typeface="ElsevierGulliver"/>
              </a:rPr>
              <a:t>Forgery of data from various sensors (</a:t>
            </a:r>
            <a:r>
              <a:rPr lang="en-ID" sz="2200">
                <a:latin typeface="ElsevierGulliver"/>
              </a:rPr>
              <a:t>E</a:t>
            </a:r>
            <a:r>
              <a:rPr lang="en-ID" sz="2200" b="0" i="0">
                <a:effectLst/>
                <a:latin typeface="ElsevierGulliver"/>
              </a:rPr>
              <a:t>arthquakes, floods, etc)</a:t>
            </a:r>
          </a:p>
          <a:p>
            <a:r>
              <a:rPr lang="en-ID" sz="2200">
                <a:latin typeface="ElsevierGulliver"/>
              </a:rPr>
              <a:t>P</a:t>
            </a:r>
            <a:r>
              <a:rPr lang="en-ID" sz="2200" b="0" i="0">
                <a:effectLst/>
                <a:latin typeface="ElsevierGulliver"/>
              </a:rPr>
              <a:t>rivacy breaches on smart building</a:t>
            </a:r>
          </a:p>
        </p:txBody>
      </p:sp>
    </p:spTree>
    <p:extLst>
      <p:ext uri="{BB962C8B-B14F-4D97-AF65-F5344CB8AC3E}">
        <p14:creationId xmlns:p14="http://schemas.microsoft.com/office/powerpoint/2010/main" val="386148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352B-3442-BF87-BC2F-A4E564B3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city Path</a:t>
            </a:r>
          </a:p>
        </p:txBody>
      </p:sp>
      <p:pic>
        <p:nvPicPr>
          <p:cNvPr id="4" name="Picture 2" descr="Cybersecurity Services for Connected Products | Bureau Veritas CPS">
            <a:extLst>
              <a:ext uri="{FF2B5EF4-FFF2-40B4-BE49-F238E27FC236}">
                <a16:creationId xmlns:a16="http://schemas.microsoft.com/office/drawing/2014/main" id="{582681C1-C3CB-4A15-5CCE-67BC717A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027906"/>
            <a:ext cx="10515599" cy="58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88D3BC-EB92-FE07-3549-8DBAE047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4107-B1C9-60FA-C357-63B22305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Distribution of product security evaluation, compliance and certification.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DE8F4B-5685-C266-E185-179F3FA37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91866"/>
              </p:ext>
            </p:extLst>
          </p:nvPr>
        </p:nvGraphicFramePr>
        <p:xfrm>
          <a:off x="838200" y="2245714"/>
          <a:ext cx="10515601" cy="3913623"/>
        </p:xfrm>
        <a:graphic>
          <a:graphicData uri="http://schemas.openxmlformats.org/drawingml/2006/table">
            <a:tbl>
              <a:tblPr firstRow="1" bandRow="1"/>
              <a:tblGrid>
                <a:gridCol w="5194497">
                  <a:extLst>
                    <a:ext uri="{9D8B030D-6E8A-4147-A177-3AD203B41FA5}">
                      <a16:colId xmlns:a16="http://schemas.microsoft.com/office/drawing/2014/main" val="3457272688"/>
                    </a:ext>
                  </a:extLst>
                </a:gridCol>
                <a:gridCol w="5321104">
                  <a:extLst>
                    <a:ext uri="{9D8B030D-6E8A-4147-A177-3AD203B41FA5}">
                      <a16:colId xmlns:a16="http://schemas.microsoft.com/office/drawing/2014/main" val="678013032"/>
                    </a:ext>
                  </a:extLst>
                </a:gridCol>
              </a:tblGrid>
              <a:tr h="1388057">
                <a:tc>
                  <a:txBody>
                    <a:bodyPr/>
                    <a:lstStyle/>
                    <a:p>
                      <a:pPr algn="l" fontAlgn="base"/>
                      <a:r>
                        <a:rPr lang="en-ID" sz="1600" b="1">
                          <a:effectLst/>
                          <a:latin typeface="Source-Sans-BoldPro"/>
                        </a:rPr>
                        <a:t>Support and Preparation</a:t>
                      </a:r>
                      <a:endParaRPr lang="en-ID" sz="1600" b="0">
                        <a:effectLst/>
                        <a:latin typeface="Source-Sans-RegularPro"/>
                      </a:endParaRP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Source-Sans-RegularPro"/>
                        </a:rPr>
                        <a:t>- Design Reviews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Security Requirements Development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Threat Modeling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Vulnerability Assessments and Penetration Testing of Hardware, Software and Infrastructure</a:t>
                      </a: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03161"/>
                  </a:ext>
                </a:extLst>
              </a:tr>
              <a:tr h="636410">
                <a:tc>
                  <a:txBody>
                    <a:bodyPr/>
                    <a:lstStyle/>
                    <a:p>
                      <a:pPr algn="l" fontAlgn="base"/>
                      <a:r>
                        <a:rPr lang="en-ID" sz="1600" b="1">
                          <a:effectLst/>
                          <a:latin typeface="Source-Sans-BoldPro"/>
                        </a:rPr>
                        <a:t>Compliance and Testing</a:t>
                      </a:r>
                      <a:endParaRPr lang="en-ID" sz="1600" b="0">
                        <a:effectLst/>
                        <a:latin typeface="Source-Sans-RegularPro"/>
                      </a:endParaRP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D" sz="1600" b="0">
                          <a:effectLst/>
                          <a:latin typeface="Source-Sans-RegularPro"/>
                        </a:rPr>
                        <a:t>- ETSI EN 303 645</a:t>
                      </a:r>
                      <a:br>
                        <a:rPr lang="en-ID" sz="1600" b="0">
                          <a:effectLst/>
                          <a:latin typeface="Source-Sans-RegularPro"/>
                        </a:rPr>
                      </a:br>
                      <a:r>
                        <a:rPr lang="en-ID" sz="1600" b="0">
                          <a:effectLst/>
                          <a:latin typeface="Source-Sans-RegularPro"/>
                        </a:rPr>
                        <a:t>- P-SCAN (product vulnerability scanning)</a:t>
                      </a: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73358"/>
                  </a:ext>
                </a:extLst>
              </a:tr>
              <a:tr h="1889156">
                <a:tc>
                  <a:txBody>
                    <a:bodyPr/>
                    <a:lstStyle/>
                    <a:p>
                      <a:pPr algn="l" fontAlgn="base"/>
                      <a:r>
                        <a:rPr lang="en-ID" sz="1600" b="1">
                          <a:effectLst/>
                          <a:latin typeface="Source-Sans-BoldPro"/>
                        </a:rPr>
                        <a:t>Certification</a:t>
                      </a:r>
                      <a:endParaRPr lang="en-ID" sz="1600" b="0">
                        <a:effectLst/>
                        <a:latin typeface="Source-Sans-RegularPro"/>
                      </a:endParaRP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Source-Sans-RegularPro"/>
                        </a:rPr>
                        <a:t>- OWASP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</a:t>
                      </a:r>
                      <a:r>
                        <a:rPr lang="en-US" sz="1600" b="0" err="1">
                          <a:effectLst/>
                          <a:latin typeface="Source-Sans-RegularPro"/>
                        </a:rPr>
                        <a:t>IoXT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CTIA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ETSI EN 303 645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Common Criteria Certification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Radio Equipment Directive (RED)</a:t>
                      </a:r>
                      <a:br>
                        <a:rPr lang="en-US" sz="1600" b="0">
                          <a:effectLst/>
                          <a:latin typeface="Source-Sans-RegularPro"/>
                        </a:rPr>
                      </a:br>
                      <a:r>
                        <a:rPr lang="en-US" sz="1600" b="0">
                          <a:effectLst/>
                          <a:latin typeface="Source-Sans-RegularPro"/>
                        </a:rPr>
                        <a:t>- EUROSMART IoT Certification</a:t>
                      </a:r>
                    </a:p>
                  </a:txBody>
                  <a:tcPr marL="84920" marR="84920" marT="50952" marB="509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2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6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1EA621-CA17-44F7-B44C-3FCEDA3C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41" y="420351"/>
            <a:ext cx="846834" cy="8565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219A9E-ECD3-4427-919B-D08966E8B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5957" y="6361540"/>
            <a:ext cx="5758119" cy="1699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7196FC-551F-4E67-8057-9B9D4161D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5407" y="453303"/>
            <a:ext cx="1715015" cy="729794"/>
          </a:xfrm>
          <a:prstGeom prst="rect">
            <a:avLst/>
          </a:prstGeom>
        </p:spPr>
      </p:pic>
      <p:pic>
        <p:nvPicPr>
          <p:cNvPr id="24578" name="Picture 2" descr="page14image92861184">
            <a:extLst>
              <a:ext uri="{FF2B5EF4-FFF2-40B4-BE49-F238E27FC236}">
                <a16:creationId xmlns:a16="http://schemas.microsoft.com/office/drawing/2014/main" id="{2EABFFC0-5B06-AE23-52AC-F90D3DB7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75" y="3398837"/>
            <a:ext cx="130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50123-5702-BEE5-1782-43E34048029A}"/>
              </a:ext>
            </a:extLst>
          </p:cNvPr>
          <p:cNvSpPr txBox="1"/>
          <p:nvPr/>
        </p:nvSpPr>
        <p:spPr>
          <a:xfrm>
            <a:off x="4317078" y="495034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Physical Security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39E44CD-36A4-9724-AA04-67027F0B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8" y="2359743"/>
            <a:ext cx="482392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hlinkClick r:id="rId11"/>
            <a:extLst>
              <a:ext uri="{FF2B5EF4-FFF2-40B4-BE49-F238E27FC236}">
                <a16:creationId xmlns:a16="http://schemas.microsoft.com/office/drawing/2014/main" id="{358F5463-3FD3-3309-20EC-1B4ADDC5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" y="3846904"/>
            <a:ext cx="5130800" cy="1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ge14image92861184">
            <a:extLst>
              <a:ext uri="{FF2B5EF4-FFF2-40B4-BE49-F238E27FC236}">
                <a16:creationId xmlns:a16="http://schemas.microsoft.com/office/drawing/2014/main" id="{778F26C9-411E-4E64-9CB4-03D1B7D2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22" y="3374366"/>
            <a:ext cx="470905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967C6B0-182C-1849-0D1D-786516B8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47" y="2093844"/>
            <a:ext cx="2687991" cy="4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0C7FD02-34C6-6F2E-9199-6D5129B6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2" y="2836054"/>
            <a:ext cx="2707622" cy="7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Forcepoint Logo New.webp - Wikimedia Commons">
            <a:extLst>
              <a:ext uri="{FF2B5EF4-FFF2-40B4-BE49-F238E27FC236}">
                <a16:creationId xmlns:a16="http://schemas.microsoft.com/office/drawing/2014/main" id="{61C32E99-DBEA-4CEE-F046-2B624360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56" y="4756378"/>
            <a:ext cx="2718171" cy="8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9BB413-C065-38CC-9D13-0D8F347A5B66}"/>
              </a:ext>
            </a:extLst>
          </p:cNvPr>
          <p:cNvSpPr txBox="1"/>
          <p:nvPr/>
        </p:nvSpPr>
        <p:spPr>
          <a:xfrm>
            <a:off x="7260447" y="1498106"/>
            <a:ext cx="297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Backup and Recover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D15AF-32A0-B3F8-3B2E-C5626A0B9B21}"/>
              </a:ext>
            </a:extLst>
          </p:cNvPr>
          <p:cNvSpPr txBox="1"/>
          <p:nvPr/>
        </p:nvSpPr>
        <p:spPr>
          <a:xfrm>
            <a:off x="7557705" y="4294829"/>
            <a:ext cx="255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Loss Prevention</a:t>
            </a:r>
          </a:p>
        </p:txBody>
      </p:sp>
    </p:spTree>
    <p:extLst>
      <p:ext uri="{BB962C8B-B14F-4D97-AF65-F5344CB8AC3E}">
        <p14:creationId xmlns:p14="http://schemas.microsoft.com/office/powerpoint/2010/main" val="86708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C1EA621-CA17-44F7-B44C-3FCEDA3C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41" y="420351"/>
            <a:ext cx="846834" cy="8565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219A9E-ECD3-4427-919B-D08966E8B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5957" y="6361540"/>
            <a:ext cx="5758119" cy="1699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7196FC-551F-4E67-8057-9B9D4161D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5407" y="453303"/>
            <a:ext cx="1715015" cy="729794"/>
          </a:xfrm>
          <a:prstGeom prst="rect">
            <a:avLst/>
          </a:prstGeom>
        </p:spPr>
      </p:pic>
      <p:pic>
        <p:nvPicPr>
          <p:cNvPr id="24578" name="Picture 2" descr="page14image92861184">
            <a:extLst>
              <a:ext uri="{FF2B5EF4-FFF2-40B4-BE49-F238E27FC236}">
                <a16:creationId xmlns:a16="http://schemas.microsoft.com/office/drawing/2014/main" id="{2EABFFC0-5B06-AE23-52AC-F90D3DB7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75" y="3398837"/>
            <a:ext cx="130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C20B4-186C-EA74-69DD-3D869E2F41FD}"/>
              </a:ext>
            </a:extLst>
          </p:cNvPr>
          <p:cNvSpPr txBox="1"/>
          <p:nvPr/>
        </p:nvSpPr>
        <p:spPr>
          <a:xfrm>
            <a:off x="4248790" y="536766"/>
            <a:ext cx="3505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Network Security</a:t>
            </a:r>
          </a:p>
        </p:txBody>
      </p:sp>
      <p:pic>
        <p:nvPicPr>
          <p:cNvPr id="5124" name="Picture 4" descr="Palo Alto Networks - SoftSell">
            <a:extLst>
              <a:ext uri="{FF2B5EF4-FFF2-40B4-BE49-F238E27FC236}">
                <a16:creationId xmlns:a16="http://schemas.microsoft.com/office/drawing/2014/main" id="{041CFE63-25C9-85C6-B576-03B4BD918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26017" r="4614" b="23615"/>
          <a:stretch/>
        </p:blipFill>
        <p:spPr bwMode="auto">
          <a:xfrm>
            <a:off x="703077" y="2355329"/>
            <a:ext cx="2172882" cy="4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ybersecurity as a Service Delivered | Sophos">
            <a:extLst>
              <a:ext uri="{FF2B5EF4-FFF2-40B4-BE49-F238E27FC236}">
                <a16:creationId xmlns:a16="http://schemas.microsoft.com/office/drawing/2014/main" id="{39240233-C329-8A91-79C1-43C6C682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7" y="3398837"/>
            <a:ext cx="1977201" cy="3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larWinds">
            <a:extLst>
              <a:ext uri="{FF2B5EF4-FFF2-40B4-BE49-F238E27FC236}">
                <a16:creationId xmlns:a16="http://schemas.microsoft.com/office/drawing/2014/main" id="{9E9D0518-6338-8D6D-3334-49247A7F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32194" r="16354" b="31045"/>
          <a:stretch/>
        </p:blipFill>
        <p:spPr bwMode="auto">
          <a:xfrm>
            <a:off x="4646575" y="2560753"/>
            <a:ext cx="2597462" cy="7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1BC16D83-1912-2D10-E5D4-1BA2571F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45" y="2603752"/>
            <a:ext cx="2117655" cy="3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7F7FD73D-A31C-518E-20FD-C306C5E4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44" y="4674792"/>
            <a:ext cx="1395547" cy="4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igital Experience Innovation &amp; Acceleration | Riverbed">
            <a:extLst>
              <a:ext uri="{FF2B5EF4-FFF2-40B4-BE49-F238E27FC236}">
                <a16:creationId xmlns:a16="http://schemas.microsoft.com/office/drawing/2014/main" id="{C44E0DB3-5230-21F3-C538-CDF439FC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75" y="4715277"/>
            <a:ext cx="2380610" cy="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9304E9-1472-E24E-5BB0-A763A0451A45}"/>
              </a:ext>
            </a:extLst>
          </p:cNvPr>
          <p:cNvSpPr txBox="1"/>
          <p:nvPr/>
        </p:nvSpPr>
        <p:spPr>
          <a:xfrm>
            <a:off x="1319045" y="1905894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Firewall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67B90-D092-676E-3227-239011D423E4}"/>
              </a:ext>
            </a:extLst>
          </p:cNvPr>
          <p:cNvSpPr txBox="1"/>
          <p:nvPr/>
        </p:nvSpPr>
        <p:spPr>
          <a:xfrm>
            <a:off x="4952021" y="1905894"/>
            <a:ext cx="180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Monitoring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7C06B-437D-FDF0-D498-2B27BC80265A}"/>
              </a:ext>
            </a:extLst>
          </p:cNvPr>
          <p:cNvSpPr txBox="1"/>
          <p:nvPr/>
        </p:nvSpPr>
        <p:spPr>
          <a:xfrm>
            <a:off x="7986336" y="1908934"/>
            <a:ext cx="337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 Detection and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23E5D-4900-BB1B-C913-A3C9C6AB5C9F}"/>
              </a:ext>
            </a:extLst>
          </p:cNvPr>
          <p:cNvSpPr txBox="1"/>
          <p:nvPr/>
        </p:nvSpPr>
        <p:spPr>
          <a:xfrm>
            <a:off x="226815" y="4097967"/>
            <a:ext cx="335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Encryption, Forensic and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F3178-9B48-C837-8D77-8433391ADA8E}"/>
              </a:ext>
            </a:extLst>
          </p:cNvPr>
          <p:cNvSpPr txBox="1"/>
          <p:nvPr/>
        </p:nvSpPr>
        <p:spPr>
          <a:xfrm>
            <a:off x="4874821" y="4097967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WAN Optimization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E13A228-4E63-A3BC-0184-2AFC655D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77" y="4567296"/>
            <a:ext cx="1995552" cy="6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90BA38-A933-1C6E-1499-E05EE20C566D}"/>
              </a:ext>
            </a:extLst>
          </p:cNvPr>
          <p:cNvSpPr txBox="1"/>
          <p:nvPr/>
        </p:nvSpPr>
        <p:spPr>
          <a:xfrm>
            <a:off x="8605293" y="4077028"/>
            <a:ext cx="223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Secure Code Analyzer</a:t>
            </a:r>
          </a:p>
        </p:txBody>
      </p:sp>
    </p:spTree>
    <p:extLst>
      <p:ext uri="{BB962C8B-B14F-4D97-AF65-F5344CB8AC3E}">
        <p14:creationId xmlns:p14="http://schemas.microsoft.com/office/powerpoint/2010/main" val="227572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272</Words>
  <Application>Microsoft Macintosh PowerPoint</Application>
  <PresentationFormat>Widescreen</PresentationFormat>
  <Paragraphs>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ElsevierGulliver</vt:lpstr>
      <vt:lpstr>Source-Sans-BoldPro</vt:lpstr>
      <vt:lpstr>Source-Sans-RegularPro</vt:lpstr>
      <vt:lpstr>Squada One</vt:lpstr>
      <vt:lpstr>Verdana</vt:lpstr>
      <vt:lpstr>Verdana Pro Black</vt:lpstr>
      <vt:lpstr>Office Theme</vt:lpstr>
      <vt:lpstr>PowerPoint Presentation</vt:lpstr>
      <vt:lpstr>Smart City</vt:lpstr>
      <vt:lpstr>Smart City Challenges</vt:lpstr>
      <vt:lpstr>Smart city &amp; Cybersecurity </vt:lpstr>
      <vt:lpstr>New technology, new opportunity cyber attackers</vt:lpstr>
      <vt:lpstr>Smart city Path</vt:lpstr>
      <vt:lpstr>Distribution of product security evaluation, compliance and certification.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 Unud</dc:creator>
  <cp:lastModifiedBy>Fatih Unud</cp:lastModifiedBy>
  <cp:revision>4</cp:revision>
  <dcterms:created xsi:type="dcterms:W3CDTF">2023-06-13T01:08:16Z</dcterms:created>
  <dcterms:modified xsi:type="dcterms:W3CDTF">2023-06-13T04:18:23Z</dcterms:modified>
</cp:coreProperties>
</file>