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ppm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media/image53.jpg" ContentType="image/jpe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707" r:id="rId3"/>
    <p:sldMasterId id="2147483719" r:id="rId4"/>
    <p:sldMasterId id="2147483805" r:id="rId5"/>
    <p:sldMasterId id="2147483815" r:id="rId6"/>
  </p:sldMasterIdLst>
  <p:notesMasterIdLst>
    <p:notesMasterId r:id="rId26"/>
  </p:notesMasterIdLst>
  <p:sldIdLst>
    <p:sldId id="2147473430" r:id="rId7"/>
    <p:sldId id="297" r:id="rId8"/>
    <p:sldId id="2147473398" r:id="rId9"/>
    <p:sldId id="2147471155" r:id="rId10"/>
    <p:sldId id="2147472905" r:id="rId11"/>
    <p:sldId id="2147472916" r:id="rId12"/>
    <p:sldId id="2147473428" r:id="rId13"/>
    <p:sldId id="2147473431" r:id="rId14"/>
    <p:sldId id="2147473432" r:id="rId15"/>
    <p:sldId id="2147472939" r:id="rId16"/>
    <p:sldId id="2147473433" r:id="rId17"/>
    <p:sldId id="285" r:id="rId18"/>
    <p:sldId id="2147472968" r:id="rId19"/>
    <p:sldId id="2147472964" r:id="rId20"/>
    <p:sldId id="2147472963" r:id="rId21"/>
    <p:sldId id="311" r:id="rId22"/>
    <p:sldId id="288" r:id="rId23"/>
    <p:sldId id="2147472969" r:id="rId24"/>
    <p:sldId id="30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B09"/>
    <a:srgbClr val="FBE5D6"/>
    <a:srgbClr val="FFFF00"/>
    <a:srgbClr val="962625"/>
    <a:srgbClr val="8B8C8F"/>
    <a:srgbClr val="898A8E"/>
    <a:srgbClr val="F8F8F8"/>
    <a:srgbClr val="FFFFFF"/>
    <a:srgbClr val="575757"/>
    <a:srgbClr val="494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3" autoAdjust="0"/>
    <p:restoredTop sz="94561"/>
  </p:normalViewPr>
  <p:slideViewPr>
    <p:cSldViewPr snapToGrid="0">
      <p:cViewPr varScale="1">
        <p:scale>
          <a:sx n="123" d="100"/>
          <a:sy n="123" d="100"/>
        </p:scale>
        <p:origin x="23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9231363383904223"/>
          <c:y val="4.9859856890319666E-2"/>
          <c:w val="0.28752107674023708"/>
          <c:h val="0.9243652478118702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E2-436F-BDF8-3EB8E961583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B21-4053-B1F2-2896CA7D735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939-4B8C-889F-1E0636BF18ED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939-4B8C-889F-1E0636BF18ED}"/>
              </c:ext>
            </c:extLst>
          </c:dPt>
          <c:dPt>
            <c:idx val="6"/>
            <c:invertIfNegative val="0"/>
            <c:bubble3D val="0"/>
            <c:spPr>
              <a:solidFill>
                <a:srgbClr val="E5830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920-41E4-AA26-BFDB4715478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2E2-436F-BDF8-3EB8E961583B}"/>
              </c:ext>
            </c:extLst>
          </c:dPt>
          <c:dLbls>
            <c:dLbl>
              <c:idx val="6"/>
              <c:layout>
                <c:manualLayout>
                  <c:x val="-1.8540017928725851E-16"/>
                  <c:y val="-2.6218126138914367E-3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Poppins" panose="00000500000000000000" pitchFamily="2" charset="0"/>
                      <a:ea typeface="+mn-ea"/>
                      <a:cs typeface="Poppins" panose="00000500000000000000" pitchFamily="2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920-41E4-AA26-BFDB4715478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Sweden</c:v>
                </c:pt>
                <c:pt idx="1">
                  <c:v>Norway</c:v>
                </c:pt>
                <c:pt idx="2">
                  <c:v>UK</c:v>
                </c:pt>
                <c:pt idx="3">
                  <c:v>Georgia</c:v>
                </c:pt>
                <c:pt idx="4">
                  <c:v>USA</c:v>
                </c:pt>
                <c:pt idx="5">
                  <c:v>South Korea</c:v>
                </c:pt>
                <c:pt idx="6">
                  <c:v>Denmark</c:v>
                </c:pt>
                <c:pt idx="7">
                  <c:v>Hongkong</c:v>
                </c:pt>
                <c:pt idx="8">
                  <c:v>Singapore</c:v>
                </c:pt>
                <c:pt idx="9">
                  <c:v>New Zealand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82</c:v>
                </c:pt>
                <c:pt idx="1">
                  <c:v>82.6</c:v>
                </c:pt>
                <c:pt idx="2">
                  <c:v>83.5</c:v>
                </c:pt>
                <c:pt idx="3">
                  <c:v>83.7</c:v>
                </c:pt>
                <c:pt idx="4">
                  <c:v>84</c:v>
                </c:pt>
                <c:pt idx="5">
                  <c:v>84</c:v>
                </c:pt>
                <c:pt idx="6">
                  <c:v>85.3</c:v>
                </c:pt>
                <c:pt idx="7">
                  <c:v>85.3</c:v>
                </c:pt>
                <c:pt idx="8">
                  <c:v>86.2</c:v>
                </c:pt>
                <c:pt idx="9">
                  <c:v>86.8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1920-41E4-AA26-BFDB471547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59288832"/>
        <c:axId val="1759279584"/>
      </c:barChart>
      <c:catAx>
        <c:axId val="1759288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1759279584"/>
        <c:crosses val="autoZero"/>
        <c:auto val="1"/>
        <c:lblAlgn val="ctr"/>
        <c:lblOffset val="400"/>
        <c:noMultiLvlLbl val="0"/>
      </c:catAx>
      <c:valAx>
        <c:axId val="1759279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928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  <a:latin typeface="Poppins" panose="00000500000000000000" pitchFamily="2" charset="0"/>
          <a:cs typeface="Poppins" panose="00000500000000000000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422115532595051"/>
          <c:y val="5.2969903535491948E-2"/>
          <c:w val="0.4292093914197761"/>
          <c:h val="0.921139765910553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529-4BDD-897E-1FB1E758D35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BA1-471D-B7E2-AAF909C03CD1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B8B-47D0-97C0-85205967145F}"/>
              </c:ext>
            </c:extLst>
          </c:dPt>
          <c:dPt>
            <c:idx val="9"/>
            <c:invertIfNegative val="0"/>
            <c:bubble3D val="0"/>
            <c:spPr>
              <a:solidFill>
                <a:srgbClr val="E5830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29-4BDD-897E-1FB1E758D35B}"/>
              </c:ext>
            </c:extLst>
          </c:dPt>
          <c:dLbls>
            <c:dLbl>
              <c:idx val="2"/>
              <c:layout>
                <c:manualLayout>
                  <c:x val="-4.7857888449668196E-3"/>
                  <c:y val="-2.8653883424721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BA1-471D-B7E2-AAF909C03CD1}"/>
                </c:ext>
              </c:extLst>
            </c:dLbl>
            <c:dLbl>
              <c:idx val="9"/>
              <c:layout>
                <c:manualLayout>
                  <c:x val="-4.7857888449668196E-3"/>
                  <c:y val="0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Poppins" panose="00000500000000000000" pitchFamily="2" charset="0"/>
                      <a:ea typeface="+mn-ea"/>
                      <a:cs typeface="Poppins" panose="00000500000000000000" pitchFamily="2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29-4BDD-897E-1FB1E758D35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Ireland</c:v>
                </c:pt>
                <c:pt idx="1">
                  <c:v>Estonia</c:v>
                </c:pt>
                <c:pt idx="2">
                  <c:v>Luxembourg</c:v>
                </c:pt>
                <c:pt idx="3">
                  <c:v>New Zealand</c:v>
                </c:pt>
                <c:pt idx="4">
                  <c:v>Germany</c:v>
                </c:pt>
                <c:pt idx="5">
                  <c:v>Netherland</c:v>
                </c:pt>
                <c:pt idx="6">
                  <c:v>Sweden</c:v>
                </c:pt>
                <c:pt idx="7">
                  <c:v>Finland</c:v>
                </c:pt>
                <c:pt idx="8">
                  <c:v>Norway</c:v>
                </c:pt>
                <c:pt idx="9">
                  <c:v>Denmark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0.81</c:v>
                </c:pt>
                <c:pt idx="1">
                  <c:v>0.82</c:v>
                </c:pt>
                <c:pt idx="2">
                  <c:v>0.83</c:v>
                </c:pt>
                <c:pt idx="3">
                  <c:v>0.83</c:v>
                </c:pt>
                <c:pt idx="4">
                  <c:v>0.83</c:v>
                </c:pt>
                <c:pt idx="5">
                  <c:v>0.83</c:v>
                </c:pt>
                <c:pt idx="6">
                  <c:v>0.86</c:v>
                </c:pt>
                <c:pt idx="7">
                  <c:v>0.87</c:v>
                </c:pt>
                <c:pt idx="8">
                  <c:v>0.89</c:v>
                </c:pt>
                <c:pt idx="9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B8B-47D0-97C0-8520596714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59289376"/>
        <c:axId val="1759282848"/>
      </c:barChart>
      <c:catAx>
        <c:axId val="1759289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1759282848"/>
        <c:crosses val="autoZero"/>
        <c:auto val="1"/>
        <c:lblAlgn val="ctr"/>
        <c:lblOffset val="500"/>
        <c:noMultiLvlLbl val="0"/>
      </c:catAx>
      <c:valAx>
        <c:axId val="1759282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9289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  <a:latin typeface="Poppins" panose="00000500000000000000" pitchFamily="2" charset="0"/>
          <a:cs typeface="Poppins" panose="00000500000000000000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81990945863979"/>
          <c:y val="4.4415868896517094E-2"/>
          <c:w val="0.47695455122695135"/>
          <c:h val="0.9293238815845337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8C-4A4B-9C3F-1CE265EF4DB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35B-4123-BBEB-5BC87B451F8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D079-466A-AAC7-EABBBA8F2FD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35B-4123-BBEB-5BC87B451F8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079-466A-AAC7-EABBBA8F2FD8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0F9F-4E75-AB4D-8B6553A62E17}"/>
              </c:ext>
            </c:extLst>
          </c:dPt>
          <c:dPt>
            <c:idx val="9"/>
            <c:invertIfNegative val="0"/>
            <c:bubble3D val="0"/>
            <c:spPr>
              <a:solidFill>
                <a:srgbClr val="E5830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A58C-4A4B-9C3F-1CE265EF4DB7}"/>
              </c:ext>
            </c:extLst>
          </c:dPt>
          <c:dLbls>
            <c:dLbl>
              <c:idx val="0"/>
              <c:layout>
                <c:manualLayout>
                  <c:x val="-6.4828400327651969E-3"/>
                  <c:y val="1.40118394879598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8C-4A4B-9C3F-1CE265EF4DB7}"/>
                </c:ext>
              </c:extLst>
            </c:dLbl>
            <c:dLbl>
              <c:idx val="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Poppins" panose="00000500000000000000" pitchFamily="2" charset="0"/>
                      <a:ea typeface="+mn-ea"/>
                      <a:cs typeface="Poppins" panose="00000500000000000000" pitchFamily="2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A58C-4A4B-9C3F-1CE265EF4DB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Ireland</c:v>
                </c:pt>
                <c:pt idx="1">
                  <c:v>Germany</c:v>
                </c:pt>
                <c:pt idx="2">
                  <c:v>Netherlands</c:v>
                </c:pt>
                <c:pt idx="3">
                  <c:v>Switzerland</c:v>
                </c:pt>
                <c:pt idx="4">
                  <c:v>Sweden</c:v>
                </c:pt>
                <c:pt idx="5">
                  <c:v>Singapore</c:v>
                </c:pt>
                <c:pt idx="6">
                  <c:v>Norway</c:v>
                </c:pt>
                <c:pt idx="7">
                  <c:v>New Zealand</c:v>
                </c:pt>
                <c:pt idx="8">
                  <c:v>Finland</c:v>
                </c:pt>
                <c:pt idx="9">
                  <c:v>Denmark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77</c:v>
                </c:pt>
                <c:pt idx="1">
                  <c:v>79</c:v>
                </c:pt>
                <c:pt idx="2">
                  <c:v>80</c:v>
                </c:pt>
                <c:pt idx="3">
                  <c:v>82</c:v>
                </c:pt>
                <c:pt idx="4">
                  <c:v>83</c:v>
                </c:pt>
                <c:pt idx="5">
                  <c:v>83</c:v>
                </c:pt>
                <c:pt idx="6">
                  <c:v>84</c:v>
                </c:pt>
                <c:pt idx="7">
                  <c:v>87</c:v>
                </c:pt>
                <c:pt idx="8">
                  <c:v>87</c:v>
                </c:pt>
                <c:pt idx="9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D079-466A-AAC7-EABBBA8F2F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59301344"/>
        <c:axId val="1759301888"/>
      </c:barChart>
      <c:catAx>
        <c:axId val="1759301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1759301888"/>
        <c:crosses val="autoZero"/>
        <c:auto val="1"/>
        <c:lblAlgn val="ctr"/>
        <c:lblOffset val="400"/>
        <c:noMultiLvlLbl val="0"/>
      </c:catAx>
      <c:valAx>
        <c:axId val="1759301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930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  <a:latin typeface="Poppins" panose="00000500000000000000" pitchFamily="2" charset="0"/>
          <a:cs typeface="Poppins" panose="00000500000000000000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7865267829107601"/>
          <c:y val="3.758595970625745E-2"/>
          <c:w val="0.2480800574712336"/>
          <c:h val="0.9314658370078937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D1-4C80-BFF1-E6D21821B12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D1-4C80-BFF1-E6D21821B12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CD1-4C80-BFF1-E6D21821B12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CD1-4C80-BFF1-E6D21821B12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CD1-4C80-BFF1-E6D21821B12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2CD1-4C80-BFF1-E6D21821B123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2CD1-4C80-BFF1-E6D21821B123}"/>
              </c:ext>
            </c:extLst>
          </c:dPt>
          <c:dPt>
            <c:idx val="9"/>
            <c:invertIfNegative val="0"/>
            <c:bubble3D val="0"/>
            <c:spPr>
              <a:solidFill>
                <a:srgbClr val="E5830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CD1-4C80-BFF1-E6D21821B123}"/>
              </c:ext>
            </c:extLst>
          </c:dPt>
          <c:dLbls>
            <c:dLbl>
              <c:idx val="0"/>
              <c:layout>
                <c:manualLayout>
                  <c:x val="-6.4828400327651969E-3"/>
                  <c:y val="1.40118394879598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D1-4C80-BFF1-E6D21821B123}"/>
                </c:ext>
              </c:extLst>
            </c:dLbl>
            <c:dLbl>
              <c:idx val="9"/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Poppins" panose="00000500000000000000" pitchFamily="2" charset="0"/>
                      <a:ea typeface="+mn-ea"/>
                      <a:cs typeface="Poppins" panose="00000500000000000000" pitchFamily="2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2CD1-4C80-BFF1-E6D21821B123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USA</c:v>
                </c:pt>
                <c:pt idx="1">
                  <c:v>Netherlands</c:v>
                </c:pt>
                <c:pt idx="2">
                  <c:v>Estonia</c:v>
                </c:pt>
                <c:pt idx="3">
                  <c:v>Australia</c:v>
                </c:pt>
                <c:pt idx="4">
                  <c:v>Iceland</c:v>
                </c:pt>
                <c:pt idx="5">
                  <c:v>Sweden</c:v>
                </c:pt>
                <c:pt idx="6">
                  <c:v>New Zealand</c:v>
                </c:pt>
                <c:pt idx="7">
                  <c:v>South Korea</c:v>
                </c:pt>
                <c:pt idx="8">
                  <c:v>Finland</c:v>
                </c:pt>
                <c:pt idx="9">
                  <c:v>Denmark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0.91510000000000002</c:v>
                </c:pt>
                <c:pt idx="1">
                  <c:v>0.93840000000000001</c:v>
                </c:pt>
                <c:pt idx="2">
                  <c:v>0.93930000000000002</c:v>
                </c:pt>
                <c:pt idx="3">
                  <c:v>0.9405</c:v>
                </c:pt>
                <c:pt idx="4">
                  <c:v>0.94099999999999995</c:v>
                </c:pt>
                <c:pt idx="5">
                  <c:v>0.94099999999999995</c:v>
                </c:pt>
                <c:pt idx="6">
                  <c:v>0.94</c:v>
                </c:pt>
                <c:pt idx="7">
                  <c:v>0.95</c:v>
                </c:pt>
                <c:pt idx="8">
                  <c:v>0.95</c:v>
                </c:pt>
                <c:pt idx="9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CD1-4C80-BFF1-E6D21821B1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59296448"/>
        <c:axId val="1759281760"/>
      </c:barChart>
      <c:catAx>
        <c:axId val="1759296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1759281760"/>
        <c:crosses val="autoZero"/>
        <c:auto val="1"/>
        <c:lblAlgn val="ctr"/>
        <c:lblOffset val="500"/>
        <c:noMultiLvlLbl val="0"/>
      </c:catAx>
      <c:valAx>
        <c:axId val="1759281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9296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  <a:latin typeface="Poppins" panose="00000500000000000000" pitchFamily="2" charset="0"/>
          <a:cs typeface="Poppins" panose="00000500000000000000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0.06019</cdr:x>
      <cdr:y>0.33751</cdr:y>
    </cdr:from>
    <cdr:to>
      <cdr:x>0.5301</cdr:x>
      <cdr:y>0.40899</cdr:y>
    </cdr:to>
    <cdr:sp macro="" textlink="">
      <cdr:nvSpPr>
        <cdr:cNvPr id="2" name="TextBox 198">
          <a:extLst xmlns:a="http://schemas.openxmlformats.org/drawingml/2006/main">
            <a:ext uri="{FF2B5EF4-FFF2-40B4-BE49-F238E27FC236}">
              <a16:creationId xmlns:a16="http://schemas.microsoft.com/office/drawing/2014/main" id="{74051BE5-49C4-98EC-A11E-93B33EC453D5}"/>
            </a:ext>
          </a:extLst>
        </cdr:cNvPr>
        <cdr:cNvSpPr txBox="1"/>
      </cdr:nvSpPr>
      <cdr:spPr>
        <a:xfrm xmlns:a="http://schemas.openxmlformats.org/drawingml/2006/main">
          <a:off x="120944" y="1307910"/>
          <a:ext cx="944194" cy="2769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en-US" sz="1200" b="1" i="1" dirty="0">
              <a:latin typeface="Poppins" panose="00000500000000000000" pitchFamily="2" charset="0"/>
              <a:cs typeface="Poppins" panose="00000500000000000000" pitchFamily="2" charset="0"/>
            </a:rPr>
            <a:t>Denmark</a:t>
          </a:r>
          <a:endParaRPr lang="en-ID" sz="1200" b="1" i="1" dirty="0">
            <a:latin typeface="Poppins" panose="00000500000000000000" pitchFamily="2" charset="0"/>
            <a:cs typeface="Poppins" panose="00000500000000000000" pitchFamily="2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0.01235</cdr:x>
      <cdr:y>0.05327</cdr:y>
    </cdr:from>
    <cdr:to>
      <cdr:x>0.45555</cdr:x>
      <cdr:y>0.12433</cdr:y>
    </cdr:to>
    <cdr:sp macro="" textlink="">
      <cdr:nvSpPr>
        <cdr:cNvPr id="2" name="TextBox 198">
          <a:extLst xmlns:a="http://schemas.openxmlformats.org/drawingml/2006/main">
            <a:ext uri="{FF2B5EF4-FFF2-40B4-BE49-F238E27FC236}">
              <a16:creationId xmlns:a16="http://schemas.microsoft.com/office/drawing/2014/main" id="{74051BE5-49C4-98EC-A11E-93B33EC453D5}"/>
            </a:ext>
          </a:extLst>
        </cdr:cNvPr>
        <cdr:cNvSpPr txBox="1"/>
      </cdr:nvSpPr>
      <cdr:spPr>
        <a:xfrm xmlns:a="http://schemas.openxmlformats.org/drawingml/2006/main">
          <a:off x="25864" y="207671"/>
          <a:ext cx="928456" cy="2769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en-US" sz="1200" b="1" i="1" dirty="0">
              <a:latin typeface="Poppins" panose="00000500000000000000" pitchFamily="2" charset="0"/>
              <a:cs typeface="Poppins" panose="00000500000000000000" pitchFamily="2" charset="0"/>
            </a:rPr>
            <a:t>Denmark</a:t>
          </a:r>
          <a:endParaRPr lang="en-ID" sz="1200" b="1" i="1" dirty="0">
            <a:latin typeface="Poppins" panose="00000500000000000000" pitchFamily="2" charset="0"/>
            <a:cs typeface="Poppins" panose="00000500000000000000" pitchFamily="2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0.04035</cdr:y>
    </cdr:from>
    <cdr:to>
      <cdr:x>0.54325</cdr:x>
      <cdr:y>0.11331</cdr:y>
    </cdr:to>
    <cdr:sp macro="" textlink="">
      <cdr:nvSpPr>
        <cdr:cNvPr id="2" name="TextBox 198">
          <a:extLst xmlns:a="http://schemas.openxmlformats.org/drawingml/2006/main">
            <a:ext uri="{FF2B5EF4-FFF2-40B4-BE49-F238E27FC236}">
              <a16:creationId xmlns:a16="http://schemas.microsoft.com/office/drawing/2014/main" id="{53FDB0D5-F0DF-4C04-06AD-29DFA9187F8B}"/>
            </a:ext>
          </a:extLst>
        </cdr:cNvPr>
        <cdr:cNvSpPr txBox="1"/>
      </cdr:nvSpPr>
      <cdr:spPr>
        <a:xfrm xmlns:a="http://schemas.openxmlformats.org/drawingml/2006/main">
          <a:off x="0" y="153170"/>
          <a:ext cx="973723" cy="2769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en-US" sz="1200" b="1" i="1" dirty="0">
              <a:effectLst/>
              <a:latin typeface="Poppins" panose="00000500000000000000" pitchFamily="2" charset="0"/>
              <a:cs typeface="Poppins" panose="00000500000000000000" pitchFamily="2" charset="0"/>
            </a:rPr>
            <a:t>Denmark</a:t>
          </a:r>
          <a:endParaRPr lang="en-ID" sz="1200" b="1" i="1" dirty="0">
            <a:effectLst/>
            <a:latin typeface="Poppins" panose="00000500000000000000" pitchFamily="2" charset="0"/>
            <a:cs typeface="Poppins" panose="00000500000000000000" pitchFamily="2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0.18704</cdr:x>
      <cdr:y>0.03577</cdr:y>
    </cdr:from>
    <cdr:to>
      <cdr:x>0.6161</cdr:x>
      <cdr:y>0.10682</cdr:y>
    </cdr:to>
    <cdr:sp macro="" textlink="">
      <cdr:nvSpPr>
        <cdr:cNvPr id="2" name="TextBox 198">
          <a:extLst xmlns:a="http://schemas.openxmlformats.org/drawingml/2006/main">
            <a:ext uri="{FF2B5EF4-FFF2-40B4-BE49-F238E27FC236}">
              <a16:creationId xmlns:a16="http://schemas.microsoft.com/office/drawing/2014/main" id="{D5B502FB-B18F-9557-47EC-970B2E4B0CCC}"/>
            </a:ext>
          </a:extLst>
        </cdr:cNvPr>
        <cdr:cNvSpPr txBox="1"/>
      </cdr:nvSpPr>
      <cdr:spPr>
        <a:xfrm xmlns:a="http://schemas.openxmlformats.org/drawingml/2006/main">
          <a:off x="412371" y="139444"/>
          <a:ext cx="945919" cy="2769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en-US" sz="1200" b="1" i="1" dirty="0">
              <a:effectLst/>
              <a:latin typeface="Poppins" panose="00000500000000000000" pitchFamily="2" charset="0"/>
              <a:cs typeface="Poppins" panose="00000500000000000000" pitchFamily="2" charset="0"/>
            </a:rPr>
            <a:t>Denmark</a:t>
          </a:r>
          <a:endParaRPr lang="en-ID" sz="1200" b="1" i="1" dirty="0">
            <a:effectLst/>
            <a:latin typeface="Poppins" panose="00000500000000000000" pitchFamily="2" charset="0"/>
            <a:cs typeface="Poppins" panose="00000500000000000000" pitchFamily="2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303CA-93B9-4077-844B-D7A39CD57C36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8ECFD-599C-4031-8254-330D0EBAC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78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/>
              <a:t>Revisi</a:t>
            </a:r>
            <a:r>
              <a:rPr lang="en-GB" b="1" dirty="0"/>
              <a:t> </a:t>
            </a:r>
            <a:r>
              <a:rPr lang="en-GB" b="1" dirty="0" err="1"/>
              <a:t>dari</a:t>
            </a:r>
            <a:r>
              <a:rPr lang="en-GB" b="1" dirty="0"/>
              <a:t> Tim RB </a:t>
            </a:r>
            <a:r>
              <a:rPr lang="en-GB" b="1" dirty="0" err="1"/>
              <a:t>Kunwas</a:t>
            </a:r>
            <a:endParaRPr lang="en-ID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43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DD3B-756C-4FCC-A040-9A3A9BE00907}" type="slidenum">
              <a:rPr kumimoji="0" lang="en-ID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3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438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E9C90-5F9B-4F47-B822-E6BCAED3579D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31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341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9840B-07F7-4C21-A8D1-6E24B4D2FB01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41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9840B-07F7-4C21-A8D1-6E24B4D2FB01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648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D885-4916-409E-9C26-DEC110B28BB5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5129-5749-44BC-8BC3-76C3BC1D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35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D885-4916-409E-9C26-DEC110B28BB5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5129-5749-44BC-8BC3-76C3BC1D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7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D885-4916-409E-9C26-DEC110B28BB5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5129-5749-44BC-8BC3-76C3BC1D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05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52F197-B265-4A24-B3B2-579047097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EA28D6-30E3-4853-9DDB-89073BC25F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E1CF2F-19B6-4B01-91BB-CDBA096AD5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6805EA-1840-4F46-AE75-02216AC816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38092" y="2243995"/>
            <a:ext cx="2416774" cy="2416774"/>
          </a:xfrm>
          <a:custGeom>
            <a:avLst/>
            <a:gdLst>
              <a:gd name="connsiteX0" fmla="*/ 1208387 w 2416774"/>
              <a:gd name="connsiteY0" fmla="*/ 0 h 2416774"/>
              <a:gd name="connsiteX1" fmla="*/ 2416774 w 2416774"/>
              <a:gd name="connsiteY1" fmla="*/ 1208387 h 2416774"/>
              <a:gd name="connsiteX2" fmla="*/ 1208387 w 2416774"/>
              <a:gd name="connsiteY2" fmla="*/ 2416774 h 2416774"/>
              <a:gd name="connsiteX3" fmla="*/ 0 w 2416774"/>
              <a:gd name="connsiteY3" fmla="*/ 1208387 h 2416774"/>
              <a:gd name="connsiteX4" fmla="*/ 1208387 w 2416774"/>
              <a:gd name="connsiteY4" fmla="*/ 0 h 241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6774" h="2416774">
                <a:moveTo>
                  <a:pt x="1208387" y="0"/>
                </a:moveTo>
                <a:cubicBezTo>
                  <a:pt x="1875761" y="0"/>
                  <a:pt x="2416774" y="541013"/>
                  <a:pt x="2416774" y="1208387"/>
                </a:cubicBezTo>
                <a:cubicBezTo>
                  <a:pt x="2416774" y="1875761"/>
                  <a:pt x="1875761" y="2416774"/>
                  <a:pt x="1208387" y="2416774"/>
                </a:cubicBezTo>
                <a:cubicBezTo>
                  <a:pt x="541013" y="2416774"/>
                  <a:pt x="0" y="1875761"/>
                  <a:pt x="0" y="1208387"/>
                </a:cubicBezTo>
                <a:cubicBezTo>
                  <a:pt x="0" y="541013"/>
                  <a:pt x="541013" y="0"/>
                  <a:pt x="12083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4140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CED8B-18C9-C136-6695-B6D49F02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C45A63-376B-24FD-CBDE-D6517C3CA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BE4D9-6303-4DB8-A7B7-D29E4E4109A3}" type="datetimeFigureOut">
              <a:rPr lang="en-ID" smtClean="0"/>
              <a:t>12/06/23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F078A7-9B5B-5D27-B2AC-77508A013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5CD9A-75DA-C5AD-A4E2-2F7AA271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A798-7BDB-4F4E-91FF-38061E74E7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084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52F197-B265-4A24-B3B2-579047097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EA28D6-30E3-4853-9DDB-89073BC25F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E1CF2F-19B6-4B01-91BB-CDBA096AD5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6805EA-1840-4F46-AE75-02216AC816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38091" y="2243995"/>
            <a:ext cx="2416774" cy="2416774"/>
          </a:xfrm>
          <a:custGeom>
            <a:avLst/>
            <a:gdLst>
              <a:gd name="connsiteX0" fmla="*/ 1208387 w 2416774"/>
              <a:gd name="connsiteY0" fmla="*/ 0 h 2416774"/>
              <a:gd name="connsiteX1" fmla="*/ 2416774 w 2416774"/>
              <a:gd name="connsiteY1" fmla="*/ 1208387 h 2416774"/>
              <a:gd name="connsiteX2" fmla="*/ 1208387 w 2416774"/>
              <a:gd name="connsiteY2" fmla="*/ 2416774 h 2416774"/>
              <a:gd name="connsiteX3" fmla="*/ 0 w 2416774"/>
              <a:gd name="connsiteY3" fmla="*/ 1208387 h 2416774"/>
              <a:gd name="connsiteX4" fmla="*/ 1208387 w 2416774"/>
              <a:gd name="connsiteY4" fmla="*/ 0 h 241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6774" h="2416774">
                <a:moveTo>
                  <a:pt x="1208387" y="0"/>
                </a:moveTo>
                <a:cubicBezTo>
                  <a:pt x="1875761" y="0"/>
                  <a:pt x="2416774" y="541013"/>
                  <a:pt x="2416774" y="1208387"/>
                </a:cubicBezTo>
                <a:cubicBezTo>
                  <a:pt x="2416774" y="1875761"/>
                  <a:pt x="1875761" y="2416774"/>
                  <a:pt x="1208387" y="2416774"/>
                </a:cubicBezTo>
                <a:cubicBezTo>
                  <a:pt x="541013" y="2416774"/>
                  <a:pt x="0" y="1875761"/>
                  <a:pt x="0" y="1208387"/>
                </a:cubicBezTo>
                <a:cubicBezTo>
                  <a:pt x="0" y="541013"/>
                  <a:pt x="541013" y="0"/>
                  <a:pt x="12083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00743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09BA05A-729E-EEE4-3448-4CFB1C1EB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FD2C5-90E8-4A3F-911B-84B45F357F5C}" type="datetimeFigureOut">
              <a:rPr lang="en-ID"/>
              <a:pPr>
                <a:defRPr/>
              </a:pPr>
              <a:t>12/06/23</a:t>
            </a:fld>
            <a:endParaRPr lang="en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60135E0-BDE6-7AEC-46AF-67B04550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909EC37-FE85-EDEE-BBB6-C73427F4D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C5049-F667-497C-BDE0-3ABADE38D16B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4934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1B83E-FA2C-5D25-5B9E-ED8521899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5D1A10-CDD9-974F-6F8A-6A3FA4D5F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64ABC-0E2B-BDEC-9BB2-B6F2F726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670-21B0-454C-BF65-B5436E1BCDF4}" type="datetimeFigureOut">
              <a:rPr lang="en-ID" smtClean="0"/>
              <a:t>12/06/23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C937-58E1-080B-9DDC-69CE1828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C3050-6D61-1C97-DE12-0788D8A7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415D-4783-4541-BDD1-E51D9B93F2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685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6CD6C-B6C1-69E2-D045-C9CCF936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C4A4B-3191-F96F-CCEE-C7BD9DA8D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35A24-AA4F-EF8A-19D7-3E6A61C5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670-21B0-454C-BF65-B5436E1BCDF4}" type="datetimeFigureOut">
              <a:rPr lang="en-ID" smtClean="0"/>
              <a:t>12/06/23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36E2F-A691-F94F-6E2F-B43B58AC6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20FB-35B4-2BDA-A858-88E13117C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415D-4783-4541-BDD1-E51D9B93F2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2098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F7BD8-8EDA-6AC4-605A-0CCDB4F4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43967-9667-3D08-A157-DE66806A9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18A17-FE20-46EA-B9A7-67051BD36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670-21B0-454C-BF65-B5436E1BCDF4}" type="datetimeFigureOut">
              <a:rPr lang="en-ID" smtClean="0"/>
              <a:t>12/06/23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3F882-D840-17A3-A784-BE72D063D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FEB1F-DC13-4F46-0465-E945C4AB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415D-4783-4541-BDD1-E51D9B93F2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6569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F76BC-8AAF-8D42-589A-CF7449C96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6EE71-91B0-C636-69A7-25F6E9A0E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7426E-4440-E2AC-86B4-6FE4F7219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84A36-71F1-0CB6-F365-BCFF3DB97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670-21B0-454C-BF65-B5436E1BCDF4}" type="datetimeFigureOut">
              <a:rPr lang="en-ID" smtClean="0"/>
              <a:t>12/06/23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C902-CA62-3B29-F6C6-F1F7F191C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4EF41-0D17-413D-198C-5F2296BAF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415D-4783-4541-BDD1-E51D9B93F2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3682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D885-4916-409E-9C26-DEC110B28BB5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5129-5749-44BC-8BC3-76C3BC1D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6076-EB0F-7DA3-60E1-E013D5ED0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CE711-8D6B-916B-1EBE-66A36D4A4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BC33C-A797-414A-7C07-1E0854E6D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EF727-8384-D386-4D33-C73D1CB61E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02FEF8-4602-79F7-DFFC-1C95A2B944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AA55DD-CDFA-4332-A1B4-CEF55A0F9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670-21B0-454C-BF65-B5436E1BCDF4}" type="datetimeFigureOut">
              <a:rPr lang="en-ID" smtClean="0"/>
              <a:t>12/06/23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61F2DB-1DD5-7579-3671-540034E3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51DDDD-F3C0-49FD-8E33-1707D596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415D-4783-4541-BDD1-E51D9B93F2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52410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4FA38-F897-447F-B81E-C8D67F183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F304B0-B9AC-27DB-9909-E16FA9FC2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670-21B0-454C-BF65-B5436E1BCDF4}" type="datetimeFigureOut">
              <a:rPr lang="en-ID" smtClean="0"/>
              <a:t>12/06/23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D4430B-D847-76EC-6DD3-BB161338E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F4032-F5C1-1F08-5209-E045E0656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415D-4783-4541-BDD1-E51D9B93F2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0364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4989C5-2735-FC03-1452-0D9DC801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670-21B0-454C-BF65-B5436E1BCDF4}" type="datetimeFigureOut">
              <a:rPr lang="en-ID" smtClean="0"/>
              <a:t>12/06/23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E934A7-8289-3399-5F4E-EC7B4AD15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836DE-87D9-5C87-EA29-C518C4B88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415D-4783-4541-BDD1-E51D9B93F2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67208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5B0FB-0B80-1308-B02F-A92B034E8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4671F-1091-D892-9512-DF89ABD79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FE234-83EB-C579-9563-F4F280771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11E93-C54C-1373-B796-17FF9A7AC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670-21B0-454C-BF65-B5436E1BCDF4}" type="datetimeFigureOut">
              <a:rPr lang="en-ID" smtClean="0"/>
              <a:t>12/06/23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153B8-62F2-14C9-4FD8-DA1B92A2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B189F-C350-61A3-4445-6056834F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415D-4783-4541-BDD1-E51D9B93F2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34850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7F38E-EC03-B41D-6635-05937B7FE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C2742-6128-C37E-744C-23BEFA1D58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6461A-0CD2-376C-5DDB-D1A9286AC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1E765-0F83-591E-375B-9BA20BEA4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670-21B0-454C-BF65-B5436E1BCDF4}" type="datetimeFigureOut">
              <a:rPr lang="en-ID" smtClean="0"/>
              <a:t>12/06/23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7EC97-2315-6444-A354-12F62051A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57BA3-BBE9-7E6E-4F39-A1CFF832E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415D-4783-4541-BDD1-E51D9B93F2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8715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64CC9-E33D-CE40-1011-B465E193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ECEE8-EF64-3BE7-8E29-350BCCB0C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3910D-7A6B-8DE3-0881-BD431D11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670-21B0-454C-BF65-B5436E1BCDF4}" type="datetimeFigureOut">
              <a:rPr lang="en-ID" smtClean="0"/>
              <a:t>12/06/23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9E856-B239-05D0-3D9F-5998D137C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1FCB7-1729-E206-25EF-DCA2DB64D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415D-4783-4541-BDD1-E51D9B93F2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5005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9462E8-1B11-DB77-92F5-9802535A5D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6120F-D87C-26B7-70C3-C06C227DA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DCDF6-E9CD-ED8C-4ACE-D35FFFB7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B670-21B0-454C-BF65-B5436E1BCDF4}" type="datetimeFigureOut">
              <a:rPr lang="en-ID" smtClean="0"/>
              <a:t>12/06/23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6A65B-4266-7150-ECB1-09C8E187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0E600-9512-AB10-554E-CED7DEA9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415D-4783-4541-BDD1-E51D9B93F2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74216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E9965-AB09-9A91-F097-103A89DF0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52746-50E0-4445-6CD1-1A6F78611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E57-4C5D-3CB8-A3F8-A0C2559E9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1DD8-D3F1-4A68-AF4C-7B1F19C120B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207ED-7127-1190-B1A1-36AEED98B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CF32A-36B4-CB94-F5D7-253EF9BBE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4DAE-D7BD-46D3-A648-6E1158ED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65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EF100-84CD-A0DA-4270-5BBCBA124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150CE-20FB-5803-B8D1-2381C9D56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5753-E7D8-EA67-7EDA-DBE94F8F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1DD8-D3F1-4A68-AF4C-7B1F19C120B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40DA4-3CE5-B1B5-1BC0-7F7A798BB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91E83-2064-EAE5-1773-E8CA1E58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4DAE-D7BD-46D3-A648-6E1158ED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77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D9822-1171-BAE8-E836-14B43DF1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F55DF-6E65-668B-C458-CE16B317A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FBC90-EAA9-6C6A-C2C7-6BE8AA4CF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1DD8-D3F1-4A68-AF4C-7B1F19C120B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D4C42-0DF0-5530-4E90-1D6866AB4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36584-AD07-0698-F1FA-576C53EA4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4DAE-D7BD-46D3-A648-6E1158ED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89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D885-4916-409E-9C26-DEC110B28BB5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5129-5749-44BC-8BC3-76C3BC1D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893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CAD6C-FC00-7592-DFD9-8100DEC6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902FD-385B-A66C-BDFE-14E064D0F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C2148-B659-9057-8BC2-F7D33E896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B5BA3A-AF1C-8789-B21D-D53C46B75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1DD8-D3F1-4A68-AF4C-7B1F19C120B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C73CD-E90B-4F86-505D-503C4997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A0CCD5-B322-7701-5030-9AFE481B4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4DAE-D7BD-46D3-A648-6E1158ED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2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05AE2-38C8-AD49-B5C6-3B18F6033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4DAD3-F0E7-E2E6-CB83-84F7038A3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E4D88-41AC-EE2B-FEA7-EE83FE308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7193F9-3A71-FE78-9401-2B1185F21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944225-62A6-7F22-98CF-8BA05B720C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0610C-3078-36D8-B0A1-E8B5B8BA9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1DD8-D3F1-4A68-AF4C-7B1F19C120B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19060E-74DF-267E-5D75-9B4B27021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70FEB4-1F4F-6565-967A-7BEE59211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4DAE-D7BD-46D3-A648-6E1158ED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9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D27EA-AD17-0C15-58E4-C82DB3BF9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7A1A3-509D-71F1-1E36-6ED663C54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1DD8-D3F1-4A68-AF4C-7B1F19C120B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678EB7-14B0-AF91-D6B8-A7F38EA67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DEA8B-9038-3F6E-6D58-A24A0FAD0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4DAE-D7BD-46D3-A648-6E1158ED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59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34C1C-044D-7F96-5F73-9355D4C2A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1DD8-D3F1-4A68-AF4C-7B1F19C120B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21BF2A-9440-7001-1118-33813123D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8A1B5-B91D-BBE1-9C58-9B9678C4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4DAE-D7BD-46D3-A648-6E1158ED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35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095B0-6BFA-8DB9-2250-959696DD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D63E9-3179-D0EE-1F73-B8C79427B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B8C400-89E1-05CD-3784-156E69D46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C8C8C6-3042-942E-AEB7-C40429028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1DD8-D3F1-4A68-AF4C-7B1F19C120B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17711-0EFB-CA69-6FE5-4F2BF6E3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B105E-29DC-69CD-D2CF-EF9088F7C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4DAE-D7BD-46D3-A648-6E1158ED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D71B8-58C7-D156-3045-9FA48A75B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B3CC15-D16A-AA0D-A921-2035942B45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F77F6-80AE-59EC-F756-B78959B7B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389B0-023B-A377-02E2-4E3DD4BD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1DD8-D3F1-4A68-AF4C-7B1F19C120B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3C37D-BA63-40CD-BF3B-474EDCD6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BC55C-9DB9-4710-AD9B-27E8E940E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4DAE-D7BD-46D3-A648-6E1158ED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89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7F1EA-0D2A-C839-257B-0BC87BB4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F17390-50FA-EEF2-E762-972BD5644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83B1D-22E1-6089-A05E-5C981CC14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1DD8-D3F1-4A68-AF4C-7B1F19C120B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C87C8-DECA-8C8A-6EFC-6E2140753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C6083-4488-B947-B327-71ED25C5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4DAE-D7BD-46D3-A648-6E1158ED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15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D5566F-EC86-64B1-DFEB-90F02D013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43EF52-F1D8-50A5-1995-65CA332BF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6D083-4146-5363-DACD-A9BC8A39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1DD8-D3F1-4A68-AF4C-7B1F19C120B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50923-DD66-5B4C-DC21-D3E90F8A5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11D49-AEEA-4FAC-A77E-B1A3C438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4DAE-D7BD-46D3-A648-6E1158ED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73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D0225-B5A5-9D19-0A8B-07F3B49DA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7FADB-4047-F714-CF0C-9364A563A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B7663-3C6A-4234-A868-EE68C84307CD}" type="datetimeFigureOut">
              <a:rPr lang="en-ID" smtClean="0"/>
              <a:t>12/06/23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DABBD-0C16-0130-7CF6-E2E348DCC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7412A-20A6-D1E3-FA7D-4AD4D833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7DCE-4E9B-4CE6-8A81-1BCC181E4F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21477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42F5C-6A25-4F16-937A-A025AE092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37AB17-0935-422F-A62C-AB26E5A3FE2B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t>12/06/23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948864-C88B-4901-AE13-CBFDBB451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605EA-A5B2-48C0-9CB7-FED278041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3774BB-E00D-41CD-8F5F-4871576F085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967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D885-4916-409E-9C26-DEC110B28BB5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5129-5749-44BC-8BC3-76C3BC1D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10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www.infobusiness.com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2E1CF2F-19B6-4B01-91BB-CDBA096AD5BE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1738092" y="2243995"/>
            <a:ext cx="2416774" cy="2416774"/>
          </a:xfrm>
          <a:custGeom>
            <a:avLst/>
            <a:gdLst>
              <a:gd name="connsiteX0" fmla="*/ 1208387 w 2416774"/>
              <a:gd name="connsiteY0" fmla="*/ 0 h 2416774"/>
              <a:gd name="connsiteX1" fmla="*/ 2416774 w 2416774"/>
              <a:gd name="connsiteY1" fmla="*/ 1208387 h 2416774"/>
              <a:gd name="connsiteX2" fmla="*/ 1208387 w 2416774"/>
              <a:gd name="connsiteY2" fmla="*/ 2416774 h 2416774"/>
              <a:gd name="connsiteX3" fmla="*/ 0 w 2416774"/>
              <a:gd name="connsiteY3" fmla="*/ 1208387 h 2416774"/>
              <a:gd name="connsiteX4" fmla="*/ 1208387 w 2416774"/>
              <a:gd name="connsiteY4" fmla="*/ 0 h 241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6774" h="2416774">
                <a:moveTo>
                  <a:pt x="1208387" y="0"/>
                </a:moveTo>
                <a:cubicBezTo>
                  <a:pt x="1875761" y="0"/>
                  <a:pt x="2416774" y="541013"/>
                  <a:pt x="2416774" y="1208387"/>
                </a:cubicBezTo>
                <a:cubicBezTo>
                  <a:pt x="2416774" y="1875761"/>
                  <a:pt x="1875761" y="2416774"/>
                  <a:pt x="1208387" y="2416774"/>
                </a:cubicBezTo>
                <a:cubicBezTo>
                  <a:pt x="541013" y="2416774"/>
                  <a:pt x="0" y="1875761"/>
                  <a:pt x="0" y="1208387"/>
                </a:cubicBezTo>
                <a:cubicBezTo>
                  <a:pt x="0" y="541013"/>
                  <a:pt x="541013" y="0"/>
                  <a:pt x="12083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443899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82D31-E586-F251-95CC-7E7A6AE3C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8BD1E5-4D3E-4E6D-8622-B670D7D0B7BD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C4565-A5AA-D765-7045-E9722422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3ACC8-F9E2-BD59-4ADD-86CF22FE7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7FF896-7240-4939-8247-F32CF4D7F125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58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 userDrawn="1"/>
        </p:nvSpPr>
        <p:spPr bwMode="auto">
          <a:xfrm>
            <a:off x="2" y="-639707"/>
            <a:ext cx="12192001" cy="8099371"/>
          </a:xfrm>
          <a:custGeom>
            <a:avLst/>
            <a:gdLst>
              <a:gd name="T0" fmla="*/ 471 w 542"/>
              <a:gd name="T1" fmla="*/ 110 h 359"/>
              <a:gd name="T2" fmla="*/ 494 w 542"/>
              <a:gd name="T3" fmla="*/ 124 h 359"/>
              <a:gd name="T4" fmla="*/ 473 w 542"/>
              <a:gd name="T5" fmla="*/ 118 h 359"/>
              <a:gd name="T6" fmla="*/ 352 w 542"/>
              <a:gd name="T7" fmla="*/ 60 h 359"/>
              <a:gd name="T8" fmla="*/ 361 w 542"/>
              <a:gd name="T9" fmla="*/ 68 h 359"/>
              <a:gd name="T10" fmla="*/ 315 w 542"/>
              <a:gd name="T11" fmla="*/ 52 h 359"/>
              <a:gd name="T12" fmla="*/ 341 w 542"/>
              <a:gd name="T13" fmla="*/ 68 h 359"/>
              <a:gd name="T14" fmla="*/ 369 w 542"/>
              <a:gd name="T15" fmla="*/ 86 h 359"/>
              <a:gd name="T16" fmla="*/ 325 w 542"/>
              <a:gd name="T17" fmla="*/ 66 h 359"/>
              <a:gd name="T18" fmla="*/ 304 w 542"/>
              <a:gd name="T19" fmla="*/ 63 h 359"/>
              <a:gd name="T20" fmla="*/ 254 w 542"/>
              <a:gd name="T21" fmla="*/ 49 h 359"/>
              <a:gd name="T22" fmla="*/ 302 w 542"/>
              <a:gd name="T23" fmla="*/ 75 h 359"/>
              <a:gd name="T24" fmla="*/ 245 w 542"/>
              <a:gd name="T25" fmla="*/ 49 h 359"/>
              <a:gd name="T26" fmla="*/ 240 w 542"/>
              <a:gd name="T27" fmla="*/ 54 h 359"/>
              <a:gd name="T28" fmla="*/ 217 w 542"/>
              <a:gd name="T29" fmla="*/ 54 h 359"/>
              <a:gd name="T30" fmla="*/ 215 w 542"/>
              <a:gd name="T31" fmla="*/ 65 h 359"/>
              <a:gd name="T32" fmla="*/ 211 w 542"/>
              <a:gd name="T33" fmla="*/ 69 h 359"/>
              <a:gd name="T34" fmla="*/ 270 w 542"/>
              <a:gd name="T35" fmla="*/ 101 h 359"/>
              <a:gd name="T36" fmla="*/ 242 w 542"/>
              <a:gd name="T37" fmla="*/ 92 h 359"/>
              <a:gd name="T38" fmla="*/ 149 w 542"/>
              <a:gd name="T39" fmla="*/ 52 h 359"/>
              <a:gd name="T40" fmla="*/ 101 w 542"/>
              <a:gd name="T41" fmla="*/ 27 h 359"/>
              <a:gd name="T42" fmla="*/ 123 w 542"/>
              <a:gd name="T43" fmla="*/ 42 h 359"/>
              <a:gd name="T44" fmla="*/ 159 w 542"/>
              <a:gd name="T45" fmla="*/ 62 h 359"/>
              <a:gd name="T46" fmla="*/ 118 w 542"/>
              <a:gd name="T47" fmla="*/ 46 h 359"/>
              <a:gd name="T48" fmla="*/ 108 w 542"/>
              <a:gd name="T49" fmla="*/ 52 h 359"/>
              <a:gd name="T50" fmla="*/ 14 w 542"/>
              <a:gd name="T51" fmla="*/ 2 h 359"/>
              <a:gd name="T52" fmla="*/ 36 w 542"/>
              <a:gd name="T53" fmla="*/ 19 h 359"/>
              <a:gd name="T54" fmla="*/ 35 w 542"/>
              <a:gd name="T55" fmla="*/ 27 h 359"/>
              <a:gd name="T56" fmla="*/ 21 w 542"/>
              <a:gd name="T57" fmla="*/ 35 h 359"/>
              <a:gd name="T58" fmla="*/ 0 w 542"/>
              <a:gd name="T59" fmla="*/ 108 h 359"/>
              <a:gd name="T60" fmla="*/ 3 w 542"/>
              <a:gd name="T61" fmla="*/ 221 h 359"/>
              <a:gd name="T62" fmla="*/ 75 w 542"/>
              <a:gd name="T63" fmla="*/ 257 h 359"/>
              <a:gd name="T64" fmla="*/ 99 w 542"/>
              <a:gd name="T65" fmla="*/ 264 h 359"/>
              <a:gd name="T66" fmla="*/ 28 w 542"/>
              <a:gd name="T67" fmla="*/ 229 h 359"/>
              <a:gd name="T68" fmla="*/ 169 w 542"/>
              <a:gd name="T69" fmla="*/ 290 h 359"/>
              <a:gd name="T70" fmla="*/ 204 w 542"/>
              <a:gd name="T71" fmla="*/ 306 h 359"/>
              <a:gd name="T72" fmla="*/ 218 w 542"/>
              <a:gd name="T73" fmla="*/ 308 h 359"/>
              <a:gd name="T74" fmla="*/ 208 w 542"/>
              <a:gd name="T75" fmla="*/ 294 h 359"/>
              <a:gd name="T76" fmla="*/ 150 w 542"/>
              <a:gd name="T77" fmla="*/ 267 h 359"/>
              <a:gd name="T78" fmla="*/ 226 w 542"/>
              <a:gd name="T79" fmla="*/ 299 h 359"/>
              <a:gd name="T80" fmla="*/ 250 w 542"/>
              <a:gd name="T81" fmla="*/ 305 h 359"/>
              <a:gd name="T82" fmla="*/ 275 w 542"/>
              <a:gd name="T83" fmla="*/ 305 h 359"/>
              <a:gd name="T84" fmla="*/ 242 w 542"/>
              <a:gd name="T85" fmla="*/ 287 h 359"/>
              <a:gd name="T86" fmla="*/ 263 w 542"/>
              <a:gd name="T87" fmla="*/ 294 h 359"/>
              <a:gd name="T88" fmla="*/ 307 w 542"/>
              <a:gd name="T89" fmla="*/ 304 h 359"/>
              <a:gd name="T90" fmla="*/ 317 w 542"/>
              <a:gd name="T91" fmla="*/ 302 h 359"/>
              <a:gd name="T92" fmla="*/ 328 w 542"/>
              <a:gd name="T93" fmla="*/ 298 h 359"/>
              <a:gd name="T94" fmla="*/ 344 w 542"/>
              <a:gd name="T95" fmla="*/ 299 h 359"/>
              <a:gd name="T96" fmla="*/ 277 w 542"/>
              <a:gd name="T97" fmla="*/ 263 h 359"/>
              <a:gd name="T98" fmla="*/ 293 w 542"/>
              <a:gd name="T99" fmla="*/ 267 h 359"/>
              <a:gd name="T100" fmla="*/ 380 w 542"/>
              <a:gd name="T101" fmla="*/ 302 h 359"/>
              <a:gd name="T102" fmla="*/ 448 w 542"/>
              <a:gd name="T103" fmla="*/ 334 h 359"/>
              <a:gd name="T104" fmla="*/ 414 w 542"/>
              <a:gd name="T105" fmla="*/ 314 h 359"/>
              <a:gd name="T106" fmla="*/ 385 w 542"/>
              <a:gd name="T107" fmla="*/ 303 h 359"/>
              <a:gd name="T108" fmla="*/ 396 w 542"/>
              <a:gd name="T109" fmla="*/ 300 h 359"/>
              <a:gd name="T110" fmla="*/ 460 w 542"/>
              <a:gd name="T111" fmla="*/ 320 h 359"/>
              <a:gd name="T112" fmla="*/ 519 w 542"/>
              <a:gd name="T113" fmla="*/ 351 h 359"/>
              <a:gd name="T114" fmla="*/ 509 w 542"/>
              <a:gd name="T115" fmla="*/ 341 h 359"/>
              <a:gd name="T116" fmla="*/ 503 w 542"/>
              <a:gd name="T117" fmla="*/ 328 h 359"/>
              <a:gd name="T118" fmla="*/ 504 w 542"/>
              <a:gd name="T119" fmla="*/ 317 h 359"/>
              <a:gd name="T120" fmla="*/ 541 w 542"/>
              <a:gd name="T121" fmla="*/ 254 h 359"/>
              <a:gd name="T122" fmla="*/ 542 w 542"/>
              <a:gd name="T123" fmla="*/ 147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2" h="359">
                <a:moveTo>
                  <a:pt x="542" y="144"/>
                </a:moveTo>
                <a:cubicBezTo>
                  <a:pt x="542" y="139"/>
                  <a:pt x="542" y="139"/>
                  <a:pt x="542" y="139"/>
                </a:cubicBezTo>
                <a:cubicBezTo>
                  <a:pt x="537" y="139"/>
                  <a:pt x="537" y="139"/>
                  <a:pt x="537" y="139"/>
                </a:cubicBezTo>
                <a:cubicBezTo>
                  <a:pt x="529" y="135"/>
                  <a:pt x="522" y="131"/>
                  <a:pt x="514" y="127"/>
                </a:cubicBezTo>
                <a:cubicBezTo>
                  <a:pt x="500" y="120"/>
                  <a:pt x="485" y="114"/>
                  <a:pt x="472" y="106"/>
                </a:cubicBezTo>
                <a:cubicBezTo>
                  <a:pt x="472" y="106"/>
                  <a:pt x="472" y="106"/>
                  <a:pt x="472" y="106"/>
                </a:cubicBezTo>
                <a:cubicBezTo>
                  <a:pt x="470" y="105"/>
                  <a:pt x="469" y="104"/>
                  <a:pt x="466" y="104"/>
                </a:cubicBezTo>
                <a:cubicBezTo>
                  <a:pt x="464" y="103"/>
                  <a:pt x="463" y="102"/>
                  <a:pt x="461" y="101"/>
                </a:cubicBezTo>
                <a:cubicBezTo>
                  <a:pt x="462" y="102"/>
                  <a:pt x="465" y="104"/>
                  <a:pt x="465" y="104"/>
                </a:cubicBezTo>
                <a:cubicBezTo>
                  <a:pt x="466" y="105"/>
                  <a:pt x="467" y="105"/>
                  <a:pt x="467" y="105"/>
                </a:cubicBezTo>
                <a:cubicBezTo>
                  <a:pt x="468" y="106"/>
                  <a:pt x="470" y="107"/>
                  <a:pt x="470" y="107"/>
                </a:cubicBezTo>
                <a:cubicBezTo>
                  <a:pt x="468" y="107"/>
                  <a:pt x="472" y="108"/>
                  <a:pt x="471" y="109"/>
                </a:cubicBezTo>
                <a:cubicBezTo>
                  <a:pt x="470" y="109"/>
                  <a:pt x="469" y="108"/>
                  <a:pt x="469" y="108"/>
                </a:cubicBezTo>
                <a:cubicBezTo>
                  <a:pt x="469" y="109"/>
                  <a:pt x="471" y="109"/>
                  <a:pt x="472" y="110"/>
                </a:cubicBezTo>
                <a:cubicBezTo>
                  <a:pt x="473" y="110"/>
                  <a:pt x="475" y="111"/>
                  <a:pt x="475" y="112"/>
                </a:cubicBezTo>
                <a:cubicBezTo>
                  <a:pt x="474" y="111"/>
                  <a:pt x="472" y="110"/>
                  <a:pt x="471" y="110"/>
                </a:cubicBezTo>
                <a:cubicBezTo>
                  <a:pt x="471" y="110"/>
                  <a:pt x="470" y="110"/>
                  <a:pt x="470" y="110"/>
                </a:cubicBezTo>
                <a:cubicBezTo>
                  <a:pt x="472" y="111"/>
                  <a:pt x="473" y="111"/>
                  <a:pt x="475" y="112"/>
                </a:cubicBezTo>
                <a:cubicBezTo>
                  <a:pt x="476" y="113"/>
                  <a:pt x="477" y="113"/>
                  <a:pt x="479" y="114"/>
                </a:cubicBezTo>
                <a:cubicBezTo>
                  <a:pt x="479" y="114"/>
                  <a:pt x="479" y="115"/>
                  <a:pt x="478" y="115"/>
                </a:cubicBezTo>
                <a:cubicBezTo>
                  <a:pt x="476" y="114"/>
                  <a:pt x="474" y="112"/>
                  <a:pt x="472" y="111"/>
                </a:cubicBezTo>
                <a:cubicBezTo>
                  <a:pt x="468" y="109"/>
                  <a:pt x="463" y="107"/>
                  <a:pt x="458" y="105"/>
                </a:cubicBezTo>
                <a:cubicBezTo>
                  <a:pt x="458" y="105"/>
                  <a:pt x="457" y="105"/>
                  <a:pt x="457" y="104"/>
                </a:cubicBezTo>
                <a:cubicBezTo>
                  <a:pt x="456" y="104"/>
                  <a:pt x="454" y="103"/>
                  <a:pt x="453" y="102"/>
                </a:cubicBezTo>
                <a:cubicBezTo>
                  <a:pt x="452" y="102"/>
                  <a:pt x="451" y="101"/>
                  <a:pt x="449" y="101"/>
                </a:cubicBezTo>
                <a:cubicBezTo>
                  <a:pt x="447" y="100"/>
                  <a:pt x="446" y="99"/>
                  <a:pt x="443" y="98"/>
                </a:cubicBezTo>
                <a:cubicBezTo>
                  <a:pt x="443" y="99"/>
                  <a:pt x="445" y="100"/>
                  <a:pt x="448" y="101"/>
                </a:cubicBezTo>
                <a:cubicBezTo>
                  <a:pt x="452" y="104"/>
                  <a:pt x="456" y="106"/>
                  <a:pt x="460" y="106"/>
                </a:cubicBezTo>
                <a:cubicBezTo>
                  <a:pt x="465" y="109"/>
                  <a:pt x="469" y="111"/>
                  <a:pt x="474" y="113"/>
                </a:cubicBezTo>
                <a:cubicBezTo>
                  <a:pt x="477" y="115"/>
                  <a:pt x="481" y="116"/>
                  <a:pt x="484" y="118"/>
                </a:cubicBezTo>
                <a:cubicBezTo>
                  <a:pt x="486" y="119"/>
                  <a:pt x="488" y="120"/>
                  <a:pt x="490" y="121"/>
                </a:cubicBezTo>
                <a:cubicBezTo>
                  <a:pt x="491" y="122"/>
                  <a:pt x="493" y="123"/>
                  <a:pt x="494" y="124"/>
                </a:cubicBezTo>
                <a:cubicBezTo>
                  <a:pt x="492" y="123"/>
                  <a:pt x="491" y="122"/>
                  <a:pt x="489" y="121"/>
                </a:cubicBezTo>
                <a:cubicBezTo>
                  <a:pt x="489" y="121"/>
                  <a:pt x="488" y="121"/>
                  <a:pt x="487" y="121"/>
                </a:cubicBezTo>
                <a:cubicBezTo>
                  <a:pt x="487" y="121"/>
                  <a:pt x="487" y="121"/>
                  <a:pt x="487" y="121"/>
                </a:cubicBezTo>
                <a:cubicBezTo>
                  <a:pt x="487" y="121"/>
                  <a:pt x="489" y="122"/>
                  <a:pt x="491" y="123"/>
                </a:cubicBezTo>
                <a:cubicBezTo>
                  <a:pt x="491" y="123"/>
                  <a:pt x="492" y="124"/>
                  <a:pt x="492" y="124"/>
                </a:cubicBezTo>
                <a:cubicBezTo>
                  <a:pt x="494" y="125"/>
                  <a:pt x="495" y="125"/>
                  <a:pt x="496" y="126"/>
                </a:cubicBezTo>
                <a:cubicBezTo>
                  <a:pt x="498" y="126"/>
                  <a:pt x="499" y="127"/>
                  <a:pt x="501" y="127"/>
                </a:cubicBezTo>
                <a:cubicBezTo>
                  <a:pt x="501" y="127"/>
                  <a:pt x="501" y="128"/>
                  <a:pt x="501" y="128"/>
                </a:cubicBezTo>
                <a:cubicBezTo>
                  <a:pt x="503" y="130"/>
                  <a:pt x="504" y="131"/>
                  <a:pt x="507" y="131"/>
                </a:cubicBezTo>
                <a:cubicBezTo>
                  <a:pt x="510" y="132"/>
                  <a:pt x="511" y="133"/>
                  <a:pt x="514" y="134"/>
                </a:cubicBezTo>
                <a:cubicBezTo>
                  <a:pt x="514" y="135"/>
                  <a:pt x="513" y="135"/>
                  <a:pt x="510" y="135"/>
                </a:cubicBezTo>
                <a:cubicBezTo>
                  <a:pt x="512" y="136"/>
                  <a:pt x="514" y="136"/>
                  <a:pt x="515" y="137"/>
                </a:cubicBezTo>
                <a:cubicBezTo>
                  <a:pt x="515" y="137"/>
                  <a:pt x="515" y="137"/>
                  <a:pt x="515" y="137"/>
                </a:cubicBezTo>
                <a:cubicBezTo>
                  <a:pt x="505" y="133"/>
                  <a:pt x="494" y="128"/>
                  <a:pt x="485" y="123"/>
                </a:cubicBezTo>
                <a:cubicBezTo>
                  <a:pt x="484" y="123"/>
                  <a:pt x="483" y="123"/>
                  <a:pt x="482" y="122"/>
                </a:cubicBezTo>
                <a:cubicBezTo>
                  <a:pt x="479" y="121"/>
                  <a:pt x="476" y="119"/>
                  <a:pt x="473" y="118"/>
                </a:cubicBezTo>
                <a:cubicBezTo>
                  <a:pt x="472" y="117"/>
                  <a:pt x="471" y="117"/>
                  <a:pt x="471" y="117"/>
                </a:cubicBezTo>
                <a:cubicBezTo>
                  <a:pt x="470" y="117"/>
                  <a:pt x="469" y="117"/>
                  <a:pt x="468" y="117"/>
                </a:cubicBezTo>
                <a:cubicBezTo>
                  <a:pt x="455" y="110"/>
                  <a:pt x="444" y="104"/>
                  <a:pt x="430" y="97"/>
                </a:cubicBezTo>
                <a:cubicBezTo>
                  <a:pt x="430" y="96"/>
                  <a:pt x="428" y="95"/>
                  <a:pt x="426" y="94"/>
                </a:cubicBezTo>
                <a:cubicBezTo>
                  <a:pt x="425" y="94"/>
                  <a:pt x="425" y="93"/>
                  <a:pt x="421" y="92"/>
                </a:cubicBezTo>
                <a:cubicBezTo>
                  <a:pt x="421" y="92"/>
                  <a:pt x="418" y="92"/>
                  <a:pt x="417" y="91"/>
                </a:cubicBezTo>
                <a:cubicBezTo>
                  <a:pt x="412" y="89"/>
                  <a:pt x="409" y="87"/>
                  <a:pt x="403" y="84"/>
                </a:cubicBezTo>
                <a:cubicBezTo>
                  <a:pt x="405" y="86"/>
                  <a:pt x="409" y="87"/>
                  <a:pt x="409" y="89"/>
                </a:cubicBezTo>
                <a:cubicBezTo>
                  <a:pt x="399" y="84"/>
                  <a:pt x="390" y="80"/>
                  <a:pt x="382" y="76"/>
                </a:cubicBezTo>
                <a:cubicBezTo>
                  <a:pt x="380" y="74"/>
                  <a:pt x="378" y="73"/>
                  <a:pt x="374" y="72"/>
                </a:cubicBezTo>
                <a:cubicBezTo>
                  <a:pt x="374" y="72"/>
                  <a:pt x="373" y="71"/>
                  <a:pt x="373" y="71"/>
                </a:cubicBezTo>
                <a:cubicBezTo>
                  <a:pt x="371" y="69"/>
                  <a:pt x="366" y="68"/>
                  <a:pt x="364" y="66"/>
                </a:cubicBezTo>
                <a:cubicBezTo>
                  <a:pt x="363" y="66"/>
                  <a:pt x="363" y="66"/>
                  <a:pt x="363" y="66"/>
                </a:cubicBezTo>
                <a:cubicBezTo>
                  <a:pt x="363" y="66"/>
                  <a:pt x="363" y="66"/>
                  <a:pt x="363" y="66"/>
                </a:cubicBezTo>
                <a:cubicBezTo>
                  <a:pt x="363" y="66"/>
                  <a:pt x="363" y="66"/>
                  <a:pt x="364" y="66"/>
                </a:cubicBezTo>
                <a:cubicBezTo>
                  <a:pt x="361" y="64"/>
                  <a:pt x="356" y="62"/>
                  <a:pt x="352" y="60"/>
                </a:cubicBezTo>
                <a:cubicBezTo>
                  <a:pt x="347" y="57"/>
                  <a:pt x="342" y="54"/>
                  <a:pt x="340" y="52"/>
                </a:cubicBezTo>
                <a:cubicBezTo>
                  <a:pt x="339" y="52"/>
                  <a:pt x="338" y="51"/>
                  <a:pt x="338" y="51"/>
                </a:cubicBezTo>
                <a:cubicBezTo>
                  <a:pt x="334" y="49"/>
                  <a:pt x="328" y="46"/>
                  <a:pt x="324" y="44"/>
                </a:cubicBezTo>
                <a:cubicBezTo>
                  <a:pt x="323" y="43"/>
                  <a:pt x="321" y="42"/>
                  <a:pt x="318" y="42"/>
                </a:cubicBezTo>
                <a:cubicBezTo>
                  <a:pt x="317" y="41"/>
                  <a:pt x="316" y="41"/>
                  <a:pt x="314" y="40"/>
                </a:cubicBezTo>
                <a:cubicBezTo>
                  <a:pt x="314" y="40"/>
                  <a:pt x="313" y="40"/>
                  <a:pt x="313" y="40"/>
                </a:cubicBezTo>
                <a:cubicBezTo>
                  <a:pt x="313" y="40"/>
                  <a:pt x="313" y="40"/>
                  <a:pt x="313" y="40"/>
                </a:cubicBezTo>
                <a:cubicBezTo>
                  <a:pt x="316" y="42"/>
                  <a:pt x="321" y="45"/>
                  <a:pt x="326" y="47"/>
                </a:cubicBezTo>
                <a:cubicBezTo>
                  <a:pt x="328" y="48"/>
                  <a:pt x="331" y="49"/>
                  <a:pt x="331" y="50"/>
                </a:cubicBezTo>
                <a:cubicBezTo>
                  <a:pt x="338" y="52"/>
                  <a:pt x="333" y="53"/>
                  <a:pt x="338" y="54"/>
                </a:cubicBezTo>
                <a:cubicBezTo>
                  <a:pt x="338" y="54"/>
                  <a:pt x="338" y="54"/>
                  <a:pt x="338" y="54"/>
                </a:cubicBezTo>
                <a:cubicBezTo>
                  <a:pt x="339" y="55"/>
                  <a:pt x="339" y="56"/>
                  <a:pt x="342" y="57"/>
                </a:cubicBezTo>
                <a:cubicBezTo>
                  <a:pt x="345" y="59"/>
                  <a:pt x="349" y="60"/>
                  <a:pt x="351" y="62"/>
                </a:cubicBezTo>
                <a:cubicBezTo>
                  <a:pt x="353" y="63"/>
                  <a:pt x="354" y="63"/>
                  <a:pt x="356" y="63"/>
                </a:cubicBezTo>
                <a:cubicBezTo>
                  <a:pt x="356" y="64"/>
                  <a:pt x="354" y="64"/>
                  <a:pt x="357" y="65"/>
                </a:cubicBezTo>
                <a:cubicBezTo>
                  <a:pt x="357" y="66"/>
                  <a:pt x="361" y="67"/>
                  <a:pt x="361" y="68"/>
                </a:cubicBezTo>
                <a:cubicBezTo>
                  <a:pt x="361" y="68"/>
                  <a:pt x="360" y="68"/>
                  <a:pt x="360" y="68"/>
                </a:cubicBezTo>
                <a:cubicBezTo>
                  <a:pt x="358" y="67"/>
                  <a:pt x="359" y="68"/>
                  <a:pt x="359" y="69"/>
                </a:cubicBezTo>
                <a:cubicBezTo>
                  <a:pt x="355" y="68"/>
                  <a:pt x="352" y="66"/>
                  <a:pt x="352" y="66"/>
                </a:cubicBezTo>
                <a:cubicBezTo>
                  <a:pt x="352" y="64"/>
                  <a:pt x="350" y="63"/>
                  <a:pt x="346" y="62"/>
                </a:cubicBezTo>
                <a:cubicBezTo>
                  <a:pt x="344" y="62"/>
                  <a:pt x="342" y="61"/>
                  <a:pt x="341" y="60"/>
                </a:cubicBezTo>
                <a:cubicBezTo>
                  <a:pt x="340" y="59"/>
                  <a:pt x="338" y="58"/>
                  <a:pt x="336" y="58"/>
                </a:cubicBezTo>
                <a:cubicBezTo>
                  <a:pt x="336" y="58"/>
                  <a:pt x="336" y="58"/>
                  <a:pt x="335" y="58"/>
                </a:cubicBezTo>
                <a:cubicBezTo>
                  <a:pt x="332" y="56"/>
                  <a:pt x="328" y="54"/>
                  <a:pt x="324" y="53"/>
                </a:cubicBezTo>
                <a:cubicBezTo>
                  <a:pt x="324" y="53"/>
                  <a:pt x="324" y="53"/>
                  <a:pt x="324" y="53"/>
                </a:cubicBezTo>
                <a:cubicBezTo>
                  <a:pt x="324" y="53"/>
                  <a:pt x="324" y="53"/>
                  <a:pt x="324" y="53"/>
                </a:cubicBezTo>
                <a:cubicBezTo>
                  <a:pt x="324" y="53"/>
                  <a:pt x="324" y="53"/>
                  <a:pt x="324" y="53"/>
                </a:cubicBezTo>
                <a:cubicBezTo>
                  <a:pt x="322" y="51"/>
                  <a:pt x="319" y="50"/>
                  <a:pt x="317" y="49"/>
                </a:cubicBezTo>
                <a:cubicBezTo>
                  <a:pt x="313" y="48"/>
                  <a:pt x="310" y="46"/>
                  <a:pt x="306" y="44"/>
                </a:cubicBezTo>
                <a:cubicBezTo>
                  <a:pt x="307" y="46"/>
                  <a:pt x="317" y="49"/>
                  <a:pt x="315" y="51"/>
                </a:cubicBezTo>
                <a:cubicBezTo>
                  <a:pt x="314" y="50"/>
                  <a:pt x="314" y="51"/>
                  <a:pt x="314" y="52"/>
                </a:cubicBezTo>
                <a:cubicBezTo>
                  <a:pt x="314" y="52"/>
                  <a:pt x="314" y="52"/>
                  <a:pt x="315" y="52"/>
                </a:cubicBezTo>
                <a:cubicBezTo>
                  <a:pt x="317" y="53"/>
                  <a:pt x="319" y="53"/>
                  <a:pt x="322" y="54"/>
                </a:cubicBezTo>
                <a:cubicBezTo>
                  <a:pt x="322" y="55"/>
                  <a:pt x="323" y="55"/>
                  <a:pt x="324" y="55"/>
                </a:cubicBezTo>
                <a:cubicBezTo>
                  <a:pt x="325" y="56"/>
                  <a:pt x="326" y="56"/>
                  <a:pt x="326" y="57"/>
                </a:cubicBezTo>
                <a:cubicBezTo>
                  <a:pt x="332" y="59"/>
                  <a:pt x="336" y="62"/>
                  <a:pt x="340" y="65"/>
                </a:cubicBezTo>
                <a:cubicBezTo>
                  <a:pt x="338" y="65"/>
                  <a:pt x="336" y="63"/>
                  <a:pt x="334" y="63"/>
                </a:cubicBezTo>
                <a:cubicBezTo>
                  <a:pt x="334" y="64"/>
                  <a:pt x="338" y="65"/>
                  <a:pt x="339" y="66"/>
                </a:cubicBezTo>
                <a:cubicBezTo>
                  <a:pt x="339" y="66"/>
                  <a:pt x="339" y="66"/>
                  <a:pt x="338" y="66"/>
                </a:cubicBezTo>
                <a:cubicBezTo>
                  <a:pt x="338" y="66"/>
                  <a:pt x="338" y="66"/>
                  <a:pt x="338" y="66"/>
                </a:cubicBezTo>
                <a:cubicBezTo>
                  <a:pt x="338" y="66"/>
                  <a:pt x="338" y="67"/>
                  <a:pt x="337" y="66"/>
                </a:cubicBezTo>
                <a:cubicBezTo>
                  <a:pt x="334" y="65"/>
                  <a:pt x="333" y="65"/>
                  <a:pt x="332" y="65"/>
                </a:cubicBezTo>
                <a:cubicBezTo>
                  <a:pt x="331" y="65"/>
                  <a:pt x="333" y="66"/>
                  <a:pt x="334" y="67"/>
                </a:cubicBezTo>
                <a:cubicBezTo>
                  <a:pt x="337" y="68"/>
                  <a:pt x="340" y="69"/>
                  <a:pt x="341" y="70"/>
                </a:cubicBezTo>
                <a:cubicBezTo>
                  <a:pt x="343" y="72"/>
                  <a:pt x="345" y="72"/>
                  <a:pt x="347" y="72"/>
                </a:cubicBezTo>
                <a:cubicBezTo>
                  <a:pt x="349" y="73"/>
                  <a:pt x="351" y="74"/>
                  <a:pt x="355" y="76"/>
                </a:cubicBezTo>
                <a:cubicBezTo>
                  <a:pt x="353" y="74"/>
                  <a:pt x="351" y="73"/>
                  <a:pt x="347" y="72"/>
                </a:cubicBezTo>
                <a:cubicBezTo>
                  <a:pt x="345" y="71"/>
                  <a:pt x="343" y="70"/>
                  <a:pt x="341" y="68"/>
                </a:cubicBezTo>
                <a:cubicBezTo>
                  <a:pt x="339" y="68"/>
                  <a:pt x="339" y="67"/>
                  <a:pt x="341" y="67"/>
                </a:cubicBezTo>
                <a:cubicBezTo>
                  <a:pt x="343" y="68"/>
                  <a:pt x="346" y="69"/>
                  <a:pt x="347" y="68"/>
                </a:cubicBezTo>
                <a:cubicBezTo>
                  <a:pt x="347" y="69"/>
                  <a:pt x="348" y="69"/>
                  <a:pt x="349" y="69"/>
                </a:cubicBezTo>
                <a:cubicBezTo>
                  <a:pt x="349" y="70"/>
                  <a:pt x="351" y="71"/>
                  <a:pt x="353" y="72"/>
                </a:cubicBezTo>
                <a:cubicBezTo>
                  <a:pt x="359" y="75"/>
                  <a:pt x="364" y="78"/>
                  <a:pt x="370" y="81"/>
                </a:cubicBezTo>
                <a:cubicBezTo>
                  <a:pt x="373" y="83"/>
                  <a:pt x="375" y="84"/>
                  <a:pt x="380" y="86"/>
                </a:cubicBezTo>
                <a:cubicBezTo>
                  <a:pt x="382" y="88"/>
                  <a:pt x="388" y="90"/>
                  <a:pt x="390" y="92"/>
                </a:cubicBezTo>
                <a:cubicBezTo>
                  <a:pt x="391" y="93"/>
                  <a:pt x="393" y="94"/>
                  <a:pt x="394" y="95"/>
                </a:cubicBezTo>
                <a:cubicBezTo>
                  <a:pt x="395" y="96"/>
                  <a:pt x="396" y="96"/>
                  <a:pt x="396" y="97"/>
                </a:cubicBezTo>
                <a:cubicBezTo>
                  <a:pt x="397" y="97"/>
                  <a:pt x="397" y="98"/>
                  <a:pt x="398" y="98"/>
                </a:cubicBezTo>
                <a:cubicBezTo>
                  <a:pt x="396" y="97"/>
                  <a:pt x="394" y="96"/>
                  <a:pt x="392" y="95"/>
                </a:cubicBezTo>
                <a:cubicBezTo>
                  <a:pt x="390" y="95"/>
                  <a:pt x="390" y="94"/>
                  <a:pt x="388" y="94"/>
                </a:cubicBezTo>
                <a:cubicBezTo>
                  <a:pt x="387" y="93"/>
                  <a:pt x="385" y="92"/>
                  <a:pt x="384" y="92"/>
                </a:cubicBezTo>
                <a:cubicBezTo>
                  <a:pt x="384" y="92"/>
                  <a:pt x="384" y="93"/>
                  <a:pt x="383" y="93"/>
                </a:cubicBezTo>
                <a:cubicBezTo>
                  <a:pt x="380" y="91"/>
                  <a:pt x="378" y="90"/>
                  <a:pt x="374" y="88"/>
                </a:cubicBezTo>
                <a:cubicBezTo>
                  <a:pt x="372" y="87"/>
                  <a:pt x="370" y="87"/>
                  <a:pt x="369" y="86"/>
                </a:cubicBezTo>
                <a:cubicBezTo>
                  <a:pt x="369" y="86"/>
                  <a:pt x="370" y="85"/>
                  <a:pt x="369" y="85"/>
                </a:cubicBezTo>
                <a:cubicBezTo>
                  <a:pt x="367" y="84"/>
                  <a:pt x="367" y="85"/>
                  <a:pt x="367" y="85"/>
                </a:cubicBezTo>
                <a:cubicBezTo>
                  <a:pt x="365" y="84"/>
                  <a:pt x="364" y="83"/>
                  <a:pt x="362" y="83"/>
                </a:cubicBezTo>
                <a:cubicBezTo>
                  <a:pt x="362" y="83"/>
                  <a:pt x="362" y="83"/>
                  <a:pt x="362" y="83"/>
                </a:cubicBezTo>
                <a:cubicBezTo>
                  <a:pt x="356" y="78"/>
                  <a:pt x="346" y="74"/>
                  <a:pt x="338" y="70"/>
                </a:cubicBezTo>
                <a:cubicBezTo>
                  <a:pt x="334" y="67"/>
                  <a:pt x="330" y="65"/>
                  <a:pt x="326" y="63"/>
                </a:cubicBezTo>
                <a:cubicBezTo>
                  <a:pt x="324" y="61"/>
                  <a:pt x="321" y="60"/>
                  <a:pt x="318" y="59"/>
                </a:cubicBezTo>
                <a:cubicBezTo>
                  <a:pt x="317" y="58"/>
                  <a:pt x="317" y="57"/>
                  <a:pt x="314" y="57"/>
                </a:cubicBezTo>
                <a:cubicBezTo>
                  <a:pt x="309" y="56"/>
                  <a:pt x="312" y="57"/>
                  <a:pt x="312" y="58"/>
                </a:cubicBezTo>
                <a:cubicBezTo>
                  <a:pt x="311" y="57"/>
                  <a:pt x="310" y="57"/>
                  <a:pt x="308" y="56"/>
                </a:cubicBezTo>
                <a:cubicBezTo>
                  <a:pt x="310" y="58"/>
                  <a:pt x="313" y="60"/>
                  <a:pt x="316" y="61"/>
                </a:cubicBezTo>
                <a:cubicBezTo>
                  <a:pt x="315" y="61"/>
                  <a:pt x="314" y="62"/>
                  <a:pt x="316" y="62"/>
                </a:cubicBezTo>
                <a:cubicBezTo>
                  <a:pt x="319" y="64"/>
                  <a:pt x="321" y="65"/>
                  <a:pt x="325" y="66"/>
                </a:cubicBezTo>
                <a:cubicBezTo>
                  <a:pt x="325" y="66"/>
                  <a:pt x="325" y="66"/>
                  <a:pt x="325" y="67"/>
                </a:cubicBezTo>
                <a:cubicBezTo>
                  <a:pt x="325" y="67"/>
                  <a:pt x="325" y="67"/>
                  <a:pt x="325" y="67"/>
                </a:cubicBezTo>
                <a:cubicBezTo>
                  <a:pt x="325" y="67"/>
                  <a:pt x="325" y="66"/>
                  <a:pt x="325" y="66"/>
                </a:cubicBezTo>
                <a:cubicBezTo>
                  <a:pt x="325" y="67"/>
                  <a:pt x="322" y="67"/>
                  <a:pt x="327" y="68"/>
                </a:cubicBezTo>
                <a:cubicBezTo>
                  <a:pt x="328" y="69"/>
                  <a:pt x="330" y="70"/>
                  <a:pt x="328" y="70"/>
                </a:cubicBezTo>
                <a:cubicBezTo>
                  <a:pt x="328" y="70"/>
                  <a:pt x="328" y="70"/>
                  <a:pt x="328" y="70"/>
                </a:cubicBezTo>
                <a:cubicBezTo>
                  <a:pt x="328" y="70"/>
                  <a:pt x="328" y="70"/>
                  <a:pt x="328" y="70"/>
                </a:cubicBezTo>
                <a:cubicBezTo>
                  <a:pt x="328" y="70"/>
                  <a:pt x="328" y="70"/>
                  <a:pt x="328" y="70"/>
                </a:cubicBezTo>
                <a:cubicBezTo>
                  <a:pt x="323" y="67"/>
                  <a:pt x="319" y="65"/>
                  <a:pt x="312" y="62"/>
                </a:cubicBezTo>
                <a:cubicBezTo>
                  <a:pt x="311" y="62"/>
                  <a:pt x="310" y="61"/>
                  <a:pt x="309" y="60"/>
                </a:cubicBezTo>
                <a:cubicBezTo>
                  <a:pt x="306" y="60"/>
                  <a:pt x="310" y="62"/>
                  <a:pt x="310" y="62"/>
                </a:cubicBezTo>
                <a:cubicBezTo>
                  <a:pt x="309" y="62"/>
                  <a:pt x="308" y="62"/>
                  <a:pt x="307" y="62"/>
                </a:cubicBezTo>
                <a:cubicBezTo>
                  <a:pt x="303" y="61"/>
                  <a:pt x="301" y="59"/>
                  <a:pt x="298" y="58"/>
                </a:cubicBezTo>
                <a:cubicBezTo>
                  <a:pt x="296" y="57"/>
                  <a:pt x="294" y="55"/>
                  <a:pt x="292" y="55"/>
                </a:cubicBezTo>
                <a:cubicBezTo>
                  <a:pt x="289" y="55"/>
                  <a:pt x="295" y="57"/>
                  <a:pt x="296" y="58"/>
                </a:cubicBezTo>
                <a:cubicBezTo>
                  <a:pt x="296" y="58"/>
                  <a:pt x="296" y="58"/>
                  <a:pt x="296" y="58"/>
                </a:cubicBezTo>
                <a:cubicBezTo>
                  <a:pt x="296" y="58"/>
                  <a:pt x="296" y="58"/>
                  <a:pt x="296" y="58"/>
                </a:cubicBezTo>
                <a:cubicBezTo>
                  <a:pt x="295" y="58"/>
                  <a:pt x="295" y="58"/>
                  <a:pt x="294" y="58"/>
                </a:cubicBezTo>
                <a:cubicBezTo>
                  <a:pt x="297" y="60"/>
                  <a:pt x="302" y="61"/>
                  <a:pt x="304" y="63"/>
                </a:cubicBezTo>
                <a:cubicBezTo>
                  <a:pt x="305" y="63"/>
                  <a:pt x="305" y="64"/>
                  <a:pt x="306" y="64"/>
                </a:cubicBezTo>
                <a:cubicBezTo>
                  <a:pt x="306" y="64"/>
                  <a:pt x="305" y="64"/>
                  <a:pt x="304" y="64"/>
                </a:cubicBezTo>
                <a:cubicBezTo>
                  <a:pt x="304" y="65"/>
                  <a:pt x="304" y="65"/>
                  <a:pt x="305" y="66"/>
                </a:cubicBezTo>
                <a:cubicBezTo>
                  <a:pt x="311" y="69"/>
                  <a:pt x="311" y="69"/>
                  <a:pt x="305" y="69"/>
                </a:cubicBezTo>
                <a:cubicBezTo>
                  <a:pt x="305" y="69"/>
                  <a:pt x="305" y="69"/>
                  <a:pt x="305" y="69"/>
                </a:cubicBezTo>
                <a:cubicBezTo>
                  <a:pt x="305" y="69"/>
                  <a:pt x="305" y="69"/>
                  <a:pt x="305" y="69"/>
                </a:cubicBezTo>
                <a:cubicBezTo>
                  <a:pt x="305" y="69"/>
                  <a:pt x="305" y="69"/>
                  <a:pt x="305" y="69"/>
                </a:cubicBezTo>
                <a:cubicBezTo>
                  <a:pt x="303" y="69"/>
                  <a:pt x="303" y="67"/>
                  <a:pt x="300" y="67"/>
                </a:cubicBezTo>
                <a:cubicBezTo>
                  <a:pt x="298" y="68"/>
                  <a:pt x="301" y="69"/>
                  <a:pt x="302" y="69"/>
                </a:cubicBezTo>
                <a:cubicBezTo>
                  <a:pt x="303" y="70"/>
                  <a:pt x="303" y="71"/>
                  <a:pt x="301" y="70"/>
                </a:cubicBezTo>
                <a:cubicBezTo>
                  <a:pt x="295" y="68"/>
                  <a:pt x="289" y="67"/>
                  <a:pt x="284" y="64"/>
                </a:cubicBezTo>
                <a:cubicBezTo>
                  <a:pt x="284" y="64"/>
                  <a:pt x="283" y="63"/>
                  <a:pt x="284" y="63"/>
                </a:cubicBezTo>
                <a:cubicBezTo>
                  <a:pt x="284" y="63"/>
                  <a:pt x="286" y="64"/>
                  <a:pt x="287" y="64"/>
                </a:cubicBezTo>
                <a:cubicBezTo>
                  <a:pt x="282" y="61"/>
                  <a:pt x="272" y="58"/>
                  <a:pt x="267" y="55"/>
                </a:cubicBezTo>
                <a:cubicBezTo>
                  <a:pt x="265" y="54"/>
                  <a:pt x="262" y="52"/>
                  <a:pt x="258" y="50"/>
                </a:cubicBezTo>
                <a:cubicBezTo>
                  <a:pt x="257" y="50"/>
                  <a:pt x="256" y="49"/>
                  <a:pt x="254" y="49"/>
                </a:cubicBezTo>
                <a:cubicBezTo>
                  <a:pt x="252" y="49"/>
                  <a:pt x="253" y="50"/>
                  <a:pt x="255" y="50"/>
                </a:cubicBezTo>
                <a:cubicBezTo>
                  <a:pt x="259" y="52"/>
                  <a:pt x="255" y="52"/>
                  <a:pt x="255" y="52"/>
                </a:cubicBezTo>
                <a:cubicBezTo>
                  <a:pt x="254" y="52"/>
                  <a:pt x="253" y="52"/>
                  <a:pt x="253" y="52"/>
                </a:cubicBezTo>
                <a:cubicBezTo>
                  <a:pt x="255" y="53"/>
                  <a:pt x="255" y="54"/>
                  <a:pt x="260" y="55"/>
                </a:cubicBezTo>
                <a:cubicBezTo>
                  <a:pt x="261" y="54"/>
                  <a:pt x="259" y="53"/>
                  <a:pt x="259" y="53"/>
                </a:cubicBezTo>
                <a:cubicBezTo>
                  <a:pt x="262" y="54"/>
                  <a:pt x="262" y="55"/>
                  <a:pt x="264" y="55"/>
                </a:cubicBezTo>
                <a:cubicBezTo>
                  <a:pt x="269" y="57"/>
                  <a:pt x="269" y="59"/>
                  <a:pt x="274" y="61"/>
                </a:cubicBezTo>
                <a:cubicBezTo>
                  <a:pt x="276" y="62"/>
                  <a:pt x="278" y="63"/>
                  <a:pt x="280" y="64"/>
                </a:cubicBezTo>
                <a:cubicBezTo>
                  <a:pt x="280" y="64"/>
                  <a:pt x="279" y="65"/>
                  <a:pt x="280" y="66"/>
                </a:cubicBezTo>
                <a:cubicBezTo>
                  <a:pt x="282" y="67"/>
                  <a:pt x="284" y="68"/>
                  <a:pt x="286" y="69"/>
                </a:cubicBezTo>
                <a:cubicBezTo>
                  <a:pt x="286" y="69"/>
                  <a:pt x="287" y="69"/>
                  <a:pt x="287" y="69"/>
                </a:cubicBezTo>
                <a:cubicBezTo>
                  <a:pt x="285" y="68"/>
                  <a:pt x="283" y="67"/>
                  <a:pt x="281" y="66"/>
                </a:cubicBezTo>
                <a:cubicBezTo>
                  <a:pt x="286" y="66"/>
                  <a:pt x="287" y="68"/>
                  <a:pt x="290" y="69"/>
                </a:cubicBezTo>
                <a:cubicBezTo>
                  <a:pt x="291" y="71"/>
                  <a:pt x="297" y="73"/>
                  <a:pt x="300" y="74"/>
                </a:cubicBezTo>
                <a:cubicBezTo>
                  <a:pt x="300" y="75"/>
                  <a:pt x="301" y="75"/>
                  <a:pt x="302" y="75"/>
                </a:cubicBezTo>
                <a:cubicBezTo>
                  <a:pt x="302" y="75"/>
                  <a:pt x="302" y="75"/>
                  <a:pt x="302" y="75"/>
                </a:cubicBezTo>
                <a:cubicBezTo>
                  <a:pt x="302" y="75"/>
                  <a:pt x="302" y="75"/>
                  <a:pt x="302" y="75"/>
                </a:cubicBezTo>
                <a:cubicBezTo>
                  <a:pt x="302" y="75"/>
                  <a:pt x="302" y="75"/>
                  <a:pt x="302" y="75"/>
                </a:cubicBezTo>
                <a:cubicBezTo>
                  <a:pt x="306" y="77"/>
                  <a:pt x="308" y="79"/>
                  <a:pt x="313" y="80"/>
                </a:cubicBezTo>
                <a:cubicBezTo>
                  <a:pt x="313" y="80"/>
                  <a:pt x="313" y="80"/>
                  <a:pt x="313" y="80"/>
                </a:cubicBezTo>
                <a:cubicBezTo>
                  <a:pt x="313" y="80"/>
                  <a:pt x="313" y="80"/>
                  <a:pt x="313" y="80"/>
                </a:cubicBezTo>
                <a:cubicBezTo>
                  <a:pt x="314" y="81"/>
                  <a:pt x="316" y="82"/>
                  <a:pt x="318" y="83"/>
                </a:cubicBezTo>
                <a:cubicBezTo>
                  <a:pt x="319" y="84"/>
                  <a:pt x="322" y="85"/>
                  <a:pt x="325" y="86"/>
                </a:cubicBezTo>
                <a:cubicBezTo>
                  <a:pt x="327" y="87"/>
                  <a:pt x="328" y="88"/>
                  <a:pt x="330" y="89"/>
                </a:cubicBezTo>
                <a:cubicBezTo>
                  <a:pt x="330" y="89"/>
                  <a:pt x="330" y="90"/>
                  <a:pt x="330" y="90"/>
                </a:cubicBezTo>
                <a:cubicBezTo>
                  <a:pt x="332" y="91"/>
                  <a:pt x="335" y="92"/>
                  <a:pt x="334" y="93"/>
                </a:cubicBezTo>
                <a:cubicBezTo>
                  <a:pt x="328" y="90"/>
                  <a:pt x="324" y="88"/>
                  <a:pt x="317" y="85"/>
                </a:cubicBezTo>
                <a:cubicBezTo>
                  <a:pt x="306" y="80"/>
                  <a:pt x="296" y="74"/>
                  <a:pt x="285" y="69"/>
                </a:cubicBezTo>
                <a:cubicBezTo>
                  <a:pt x="284" y="68"/>
                  <a:pt x="282" y="68"/>
                  <a:pt x="281" y="67"/>
                </a:cubicBezTo>
                <a:cubicBezTo>
                  <a:pt x="280" y="67"/>
                  <a:pt x="280" y="67"/>
                  <a:pt x="279" y="66"/>
                </a:cubicBezTo>
                <a:cubicBezTo>
                  <a:pt x="273" y="64"/>
                  <a:pt x="268" y="61"/>
                  <a:pt x="262" y="58"/>
                </a:cubicBezTo>
                <a:cubicBezTo>
                  <a:pt x="256" y="55"/>
                  <a:pt x="249" y="52"/>
                  <a:pt x="245" y="49"/>
                </a:cubicBezTo>
                <a:cubicBezTo>
                  <a:pt x="244" y="48"/>
                  <a:pt x="241" y="47"/>
                  <a:pt x="239" y="45"/>
                </a:cubicBezTo>
                <a:cubicBezTo>
                  <a:pt x="240" y="46"/>
                  <a:pt x="241" y="46"/>
                  <a:pt x="242" y="46"/>
                </a:cubicBezTo>
                <a:cubicBezTo>
                  <a:pt x="242" y="45"/>
                  <a:pt x="240" y="45"/>
                  <a:pt x="238" y="44"/>
                </a:cubicBezTo>
                <a:cubicBezTo>
                  <a:pt x="237" y="44"/>
                  <a:pt x="238" y="45"/>
                  <a:pt x="238" y="45"/>
                </a:cubicBezTo>
                <a:cubicBezTo>
                  <a:pt x="237" y="45"/>
                  <a:pt x="236" y="44"/>
                  <a:pt x="233" y="44"/>
                </a:cubicBezTo>
                <a:cubicBezTo>
                  <a:pt x="238" y="46"/>
                  <a:pt x="239" y="47"/>
                  <a:pt x="243" y="49"/>
                </a:cubicBezTo>
                <a:cubicBezTo>
                  <a:pt x="245" y="50"/>
                  <a:pt x="246" y="51"/>
                  <a:pt x="248" y="52"/>
                </a:cubicBezTo>
                <a:cubicBezTo>
                  <a:pt x="252" y="55"/>
                  <a:pt x="258" y="58"/>
                  <a:pt x="262" y="60"/>
                </a:cubicBezTo>
                <a:cubicBezTo>
                  <a:pt x="261" y="60"/>
                  <a:pt x="262" y="61"/>
                  <a:pt x="262" y="61"/>
                </a:cubicBezTo>
                <a:cubicBezTo>
                  <a:pt x="263" y="62"/>
                  <a:pt x="263" y="63"/>
                  <a:pt x="262" y="63"/>
                </a:cubicBezTo>
                <a:cubicBezTo>
                  <a:pt x="260" y="63"/>
                  <a:pt x="258" y="62"/>
                  <a:pt x="257" y="61"/>
                </a:cubicBezTo>
                <a:cubicBezTo>
                  <a:pt x="254" y="60"/>
                  <a:pt x="250" y="59"/>
                  <a:pt x="246" y="57"/>
                </a:cubicBezTo>
                <a:cubicBezTo>
                  <a:pt x="242" y="56"/>
                  <a:pt x="240" y="56"/>
                  <a:pt x="238" y="57"/>
                </a:cubicBezTo>
                <a:cubicBezTo>
                  <a:pt x="238" y="57"/>
                  <a:pt x="236" y="57"/>
                  <a:pt x="235" y="56"/>
                </a:cubicBezTo>
                <a:cubicBezTo>
                  <a:pt x="234" y="55"/>
                  <a:pt x="234" y="55"/>
                  <a:pt x="236" y="55"/>
                </a:cubicBezTo>
                <a:cubicBezTo>
                  <a:pt x="239" y="56"/>
                  <a:pt x="238" y="54"/>
                  <a:pt x="240" y="54"/>
                </a:cubicBezTo>
                <a:cubicBezTo>
                  <a:pt x="236" y="53"/>
                  <a:pt x="232" y="52"/>
                  <a:pt x="228" y="50"/>
                </a:cubicBezTo>
                <a:cubicBezTo>
                  <a:pt x="229" y="52"/>
                  <a:pt x="230" y="52"/>
                  <a:pt x="230" y="53"/>
                </a:cubicBezTo>
                <a:cubicBezTo>
                  <a:pt x="228" y="53"/>
                  <a:pt x="223" y="51"/>
                  <a:pt x="224" y="53"/>
                </a:cubicBezTo>
                <a:cubicBezTo>
                  <a:pt x="225" y="55"/>
                  <a:pt x="225" y="55"/>
                  <a:pt x="221" y="55"/>
                </a:cubicBezTo>
                <a:cubicBezTo>
                  <a:pt x="225" y="57"/>
                  <a:pt x="228" y="58"/>
                  <a:pt x="232" y="59"/>
                </a:cubicBezTo>
                <a:cubicBezTo>
                  <a:pt x="232" y="59"/>
                  <a:pt x="233" y="59"/>
                  <a:pt x="233" y="59"/>
                </a:cubicBezTo>
                <a:cubicBezTo>
                  <a:pt x="233" y="59"/>
                  <a:pt x="233" y="60"/>
                  <a:pt x="232" y="60"/>
                </a:cubicBezTo>
                <a:cubicBezTo>
                  <a:pt x="230" y="60"/>
                  <a:pt x="232" y="60"/>
                  <a:pt x="233" y="61"/>
                </a:cubicBezTo>
                <a:cubicBezTo>
                  <a:pt x="234" y="61"/>
                  <a:pt x="234" y="61"/>
                  <a:pt x="234" y="61"/>
                </a:cubicBezTo>
                <a:cubicBezTo>
                  <a:pt x="234" y="61"/>
                  <a:pt x="234" y="62"/>
                  <a:pt x="236" y="62"/>
                </a:cubicBezTo>
                <a:cubicBezTo>
                  <a:pt x="238" y="63"/>
                  <a:pt x="238" y="64"/>
                  <a:pt x="236" y="64"/>
                </a:cubicBezTo>
                <a:cubicBezTo>
                  <a:pt x="235" y="64"/>
                  <a:pt x="238" y="65"/>
                  <a:pt x="238" y="65"/>
                </a:cubicBezTo>
                <a:cubicBezTo>
                  <a:pt x="236" y="65"/>
                  <a:pt x="235" y="64"/>
                  <a:pt x="234" y="63"/>
                </a:cubicBezTo>
                <a:cubicBezTo>
                  <a:pt x="232" y="62"/>
                  <a:pt x="228" y="60"/>
                  <a:pt x="225" y="58"/>
                </a:cubicBezTo>
                <a:cubicBezTo>
                  <a:pt x="224" y="58"/>
                  <a:pt x="222" y="57"/>
                  <a:pt x="220" y="56"/>
                </a:cubicBezTo>
                <a:cubicBezTo>
                  <a:pt x="219" y="55"/>
                  <a:pt x="218" y="55"/>
                  <a:pt x="217" y="54"/>
                </a:cubicBezTo>
                <a:cubicBezTo>
                  <a:pt x="216" y="54"/>
                  <a:pt x="215" y="53"/>
                  <a:pt x="215" y="53"/>
                </a:cubicBezTo>
                <a:cubicBezTo>
                  <a:pt x="215" y="53"/>
                  <a:pt x="214" y="52"/>
                  <a:pt x="213" y="52"/>
                </a:cubicBezTo>
                <a:cubicBezTo>
                  <a:pt x="212" y="53"/>
                  <a:pt x="211" y="52"/>
                  <a:pt x="210" y="52"/>
                </a:cubicBezTo>
                <a:cubicBezTo>
                  <a:pt x="210" y="52"/>
                  <a:pt x="211" y="52"/>
                  <a:pt x="212" y="53"/>
                </a:cubicBezTo>
                <a:cubicBezTo>
                  <a:pt x="213" y="53"/>
                  <a:pt x="214" y="54"/>
                  <a:pt x="216" y="54"/>
                </a:cubicBezTo>
                <a:cubicBezTo>
                  <a:pt x="221" y="57"/>
                  <a:pt x="225" y="60"/>
                  <a:pt x="233" y="63"/>
                </a:cubicBezTo>
                <a:cubicBezTo>
                  <a:pt x="237" y="67"/>
                  <a:pt x="244" y="70"/>
                  <a:pt x="250" y="73"/>
                </a:cubicBezTo>
                <a:cubicBezTo>
                  <a:pt x="253" y="74"/>
                  <a:pt x="255" y="76"/>
                  <a:pt x="258" y="77"/>
                </a:cubicBezTo>
                <a:cubicBezTo>
                  <a:pt x="259" y="79"/>
                  <a:pt x="263" y="80"/>
                  <a:pt x="266" y="82"/>
                </a:cubicBezTo>
                <a:cubicBezTo>
                  <a:pt x="262" y="81"/>
                  <a:pt x="258" y="81"/>
                  <a:pt x="253" y="79"/>
                </a:cubicBezTo>
                <a:cubicBezTo>
                  <a:pt x="248" y="77"/>
                  <a:pt x="243" y="75"/>
                  <a:pt x="239" y="73"/>
                </a:cubicBezTo>
                <a:cubicBezTo>
                  <a:pt x="233" y="69"/>
                  <a:pt x="228" y="66"/>
                  <a:pt x="220" y="63"/>
                </a:cubicBezTo>
                <a:cubicBezTo>
                  <a:pt x="217" y="61"/>
                  <a:pt x="212" y="60"/>
                  <a:pt x="208" y="59"/>
                </a:cubicBezTo>
                <a:cubicBezTo>
                  <a:pt x="207" y="60"/>
                  <a:pt x="211" y="62"/>
                  <a:pt x="214" y="63"/>
                </a:cubicBezTo>
                <a:cubicBezTo>
                  <a:pt x="216" y="63"/>
                  <a:pt x="219" y="64"/>
                  <a:pt x="219" y="65"/>
                </a:cubicBezTo>
                <a:cubicBezTo>
                  <a:pt x="219" y="65"/>
                  <a:pt x="217" y="65"/>
                  <a:pt x="215" y="65"/>
                </a:cubicBezTo>
                <a:cubicBezTo>
                  <a:pt x="214" y="65"/>
                  <a:pt x="212" y="64"/>
                  <a:pt x="211" y="65"/>
                </a:cubicBezTo>
                <a:cubicBezTo>
                  <a:pt x="211" y="64"/>
                  <a:pt x="210" y="64"/>
                  <a:pt x="209" y="63"/>
                </a:cubicBezTo>
                <a:cubicBezTo>
                  <a:pt x="209" y="63"/>
                  <a:pt x="209" y="63"/>
                  <a:pt x="209" y="62"/>
                </a:cubicBezTo>
                <a:cubicBezTo>
                  <a:pt x="209" y="62"/>
                  <a:pt x="209" y="62"/>
                  <a:pt x="209" y="62"/>
                </a:cubicBezTo>
                <a:cubicBezTo>
                  <a:pt x="210" y="63"/>
                  <a:pt x="212" y="64"/>
                  <a:pt x="212" y="63"/>
                </a:cubicBezTo>
                <a:cubicBezTo>
                  <a:pt x="212" y="63"/>
                  <a:pt x="212" y="62"/>
                  <a:pt x="208" y="61"/>
                </a:cubicBezTo>
                <a:cubicBezTo>
                  <a:pt x="208" y="61"/>
                  <a:pt x="207" y="61"/>
                  <a:pt x="207" y="61"/>
                </a:cubicBezTo>
                <a:cubicBezTo>
                  <a:pt x="205" y="60"/>
                  <a:pt x="203" y="59"/>
                  <a:pt x="201" y="58"/>
                </a:cubicBezTo>
                <a:cubicBezTo>
                  <a:pt x="201" y="58"/>
                  <a:pt x="200" y="58"/>
                  <a:pt x="200" y="58"/>
                </a:cubicBezTo>
                <a:cubicBezTo>
                  <a:pt x="202" y="59"/>
                  <a:pt x="204" y="60"/>
                  <a:pt x="206" y="61"/>
                </a:cubicBezTo>
                <a:cubicBezTo>
                  <a:pt x="207" y="62"/>
                  <a:pt x="207" y="62"/>
                  <a:pt x="205" y="62"/>
                </a:cubicBezTo>
                <a:cubicBezTo>
                  <a:pt x="203" y="62"/>
                  <a:pt x="202" y="62"/>
                  <a:pt x="201" y="62"/>
                </a:cubicBezTo>
                <a:cubicBezTo>
                  <a:pt x="200" y="61"/>
                  <a:pt x="199" y="60"/>
                  <a:pt x="195" y="59"/>
                </a:cubicBezTo>
                <a:cubicBezTo>
                  <a:pt x="196" y="60"/>
                  <a:pt x="197" y="61"/>
                  <a:pt x="198" y="62"/>
                </a:cubicBezTo>
                <a:cubicBezTo>
                  <a:pt x="199" y="64"/>
                  <a:pt x="203" y="65"/>
                  <a:pt x="207" y="67"/>
                </a:cubicBezTo>
                <a:cubicBezTo>
                  <a:pt x="208" y="68"/>
                  <a:pt x="209" y="68"/>
                  <a:pt x="211" y="69"/>
                </a:cubicBezTo>
                <a:cubicBezTo>
                  <a:pt x="211" y="69"/>
                  <a:pt x="211" y="69"/>
                  <a:pt x="212" y="70"/>
                </a:cubicBezTo>
                <a:cubicBezTo>
                  <a:pt x="212" y="70"/>
                  <a:pt x="213" y="71"/>
                  <a:pt x="215" y="71"/>
                </a:cubicBezTo>
                <a:cubicBezTo>
                  <a:pt x="216" y="72"/>
                  <a:pt x="217" y="72"/>
                  <a:pt x="217" y="72"/>
                </a:cubicBezTo>
                <a:cubicBezTo>
                  <a:pt x="215" y="73"/>
                  <a:pt x="219" y="74"/>
                  <a:pt x="218" y="75"/>
                </a:cubicBezTo>
                <a:cubicBezTo>
                  <a:pt x="217" y="74"/>
                  <a:pt x="213" y="73"/>
                  <a:pt x="213" y="74"/>
                </a:cubicBezTo>
                <a:cubicBezTo>
                  <a:pt x="212" y="74"/>
                  <a:pt x="214" y="75"/>
                  <a:pt x="216" y="76"/>
                </a:cubicBezTo>
                <a:cubicBezTo>
                  <a:pt x="218" y="77"/>
                  <a:pt x="219" y="77"/>
                  <a:pt x="220" y="78"/>
                </a:cubicBezTo>
                <a:cubicBezTo>
                  <a:pt x="221" y="80"/>
                  <a:pt x="224" y="82"/>
                  <a:pt x="231" y="83"/>
                </a:cubicBezTo>
                <a:cubicBezTo>
                  <a:pt x="232" y="85"/>
                  <a:pt x="238" y="87"/>
                  <a:pt x="241" y="88"/>
                </a:cubicBezTo>
                <a:cubicBezTo>
                  <a:pt x="246" y="91"/>
                  <a:pt x="252" y="94"/>
                  <a:pt x="258" y="97"/>
                </a:cubicBezTo>
                <a:cubicBezTo>
                  <a:pt x="259" y="98"/>
                  <a:pt x="261" y="99"/>
                  <a:pt x="266" y="101"/>
                </a:cubicBezTo>
                <a:cubicBezTo>
                  <a:pt x="264" y="99"/>
                  <a:pt x="261" y="98"/>
                  <a:pt x="259" y="97"/>
                </a:cubicBezTo>
                <a:cubicBezTo>
                  <a:pt x="257" y="96"/>
                  <a:pt x="256" y="95"/>
                  <a:pt x="254" y="94"/>
                </a:cubicBezTo>
                <a:cubicBezTo>
                  <a:pt x="260" y="96"/>
                  <a:pt x="261" y="98"/>
                  <a:pt x="265" y="99"/>
                </a:cubicBezTo>
                <a:cubicBezTo>
                  <a:pt x="267" y="100"/>
                  <a:pt x="269" y="101"/>
                  <a:pt x="270" y="101"/>
                </a:cubicBezTo>
                <a:cubicBezTo>
                  <a:pt x="270" y="101"/>
                  <a:pt x="270" y="101"/>
                  <a:pt x="270" y="101"/>
                </a:cubicBezTo>
                <a:cubicBezTo>
                  <a:pt x="270" y="102"/>
                  <a:pt x="270" y="102"/>
                  <a:pt x="272" y="103"/>
                </a:cubicBezTo>
                <a:cubicBezTo>
                  <a:pt x="274" y="104"/>
                  <a:pt x="274" y="103"/>
                  <a:pt x="274" y="103"/>
                </a:cubicBezTo>
                <a:cubicBezTo>
                  <a:pt x="277" y="104"/>
                  <a:pt x="280" y="105"/>
                  <a:pt x="282" y="107"/>
                </a:cubicBezTo>
                <a:cubicBezTo>
                  <a:pt x="282" y="107"/>
                  <a:pt x="281" y="107"/>
                  <a:pt x="280" y="106"/>
                </a:cubicBezTo>
                <a:cubicBezTo>
                  <a:pt x="279" y="106"/>
                  <a:pt x="278" y="105"/>
                  <a:pt x="277" y="106"/>
                </a:cubicBezTo>
                <a:cubicBezTo>
                  <a:pt x="273" y="105"/>
                  <a:pt x="270" y="104"/>
                  <a:pt x="269" y="102"/>
                </a:cubicBezTo>
                <a:cubicBezTo>
                  <a:pt x="268" y="102"/>
                  <a:pt x="267" y="101"/>
                  <a:pt x="266" y="101"/>
                </a:cubicBezTo>
                <a:cubicBezTo>
                  <a:pt x="265" y="101"/>
                  <a:pt x="266" y="102"/>
                  <a:pt x="267" y="102"/>
                </a:cubicBezTo>
                <a:cubicBezTo>
                  <a:pt x="266" y="102"/>
                  <a:pt x="265" y="102"/>
                  <a:pt x="265" y="102"/>
                </a:cubicBezTo>
                <a:cubicBezTo>
                  <a:pt x="264" y="102"/>
                  <a:pt x="263" y="101"/>
                  <a:pt x="262" y="101"/>
                </a:cubicBezTo>
                <a:cubicBezTo>
                  <a:pt x="257" y="99"/>
                  <a:pt x="253" y="96"/>
                  <a:pt x="248" y="94"/>
                </a:cubicBezTo>
                <a:cubicBezTo>
                  <a:pt x="248" y="94"/>
                  <a:pt x="248" y="94"/>
                  <a:pt x="248" y="95"/>
                </a:cubicBezTo>
                <a:cubicBezTo>
                  <a:pt x="248" y="95"/>
                  <a:pt x="249" y="95"/>
                  <a:pt x="249" y="95"/>
                </a:cubicBezTo>
                <a:cubicBezTo>
                  <a:pt x="249" y="95"/>
                  <a:pt x="249" y="95"/>
                  <a:pt x="249" y="95"/>
                </a:cubicBezTo>
                <a:cubicBezTo>
                  <a:pt x="249" y="95"/>
                  <a:pt x="249" y="95"/>
                  <a:pt x="249" y="95"/>
                </a:cubicBezTo>
                <a:cubicBezTo>
                  <a:pt x="246" y="95"/>
                  <a:pt x="243" y="94"/>
                  <a:pt x="242" y="92"/>
                </a:cubicBezTo>
                <a:cubicBezTo>
                  <a:pt x="241" y="92"/>
                  <a:pt x="239" y="90"/>
                  <a:pt x="236" y="90"/>
                </a:cubicBezTo>
                <a:cubicBezTo>
                  <a:pt x="235" y="90"/>
                  <a:pt x="234" y="90"/>
                  <a:pt x="234" y="90"/>
                </a:cubicBezTo>
                <a:cubicBezTo>
                  <a:pt x="232" y="91"/>
                  <a:pt x="235" y="92"/>
                  <a:pt x="237" y="92"/>
                </a:cubicBezTo>
                <a:cubicBezTo>
                  <a:pt x="244" y="96"/>
                  <a:pt x="253" y="100"/>
                  <a:pt x="260" y="103"/>
                </a:cubicBezTo>
                <a:cubicBezTo>
                  <a:pt x="260" y="103"/>
                  <a:pt x="260" y="103"/>
                  <a:pt x="260" y="103"/>
                </a:cubicBezTo>
                <a:cubicBezTo>
                  <a:pt x="263" y="105"/>
                  <a:pt x="270" y="107"/>
                  <a:pt x="271" y="109"/>
                </a:cubicBezTo>
                <a:cubicBezTo>
                  <a:pt x="261" y="105"/>
                  <a:pt x="252" y="101"/>
                  <a:pt x="243" y="96"/>
                </a:cubicBezTo>
                <a:cubicBezTo>
                  <a:pt x="234" y="91"/>
                  <a:pt x="224" y="87"/>
                  <a:pt x="212" y="82"/>
                </a:cubicBezTo>
                <a:cubicBezTo>
                  <a:pt x="210" y="81"/>
                  <a:pt x="208" y="80"/>
                  <a:pt x="206" y="79"/>
                </a:cubicBezTo>
                <a:cubicBezTo>
                  <a:pt x="202" y="76"/>
                  <a:pt x="195" y="73"/>
                  <a:pt x="190" y="70"/>
                </a:cubicBezTo>
                <a:cubicBezTo>
                  <a:pt x="189" y="70"/>
                  <a:pt x="193" y="71"/>
                  <a:pt x="193" y="72"/>
                </a:cubicBezTo>
                <a:cubicBezTo>
                  <a:pt x="188" y="71"/>
                  <a:pt x="184" y="69"/>
                  <a:pt x="181" y="67"/>
                </a:cubicBezTo>
                <a:cubicBezTo>
                  <a:pt x="179" y="65"/>
                  <a:pt x="177" y="64"/>
                  <a:pt x="171" y="63"/>
                </a:cubicBezTo>
                <a:cubicBezTo>
                  <a:pt x="166" y="62"/>
                  <a:pt x="165" y="60"/>
                  <a:pt x="162" y="59"/>
                </a:cubicBezTo>
                <a:cubicBezTo>
                  <a:pt x="162" y="59"/>
                  <a:pt x="162" y="59"/>
                  <a:pt x="162" y="59"/>
                </a:cubicBezTo>
                <a:cubicBezTo>
                  <a:pt x="157" y="57"/>
                  <a:pt x="153" y="54"/>
                  <a:pt x="149" y="52"/>
                </a:cubicBezTo>
                <a:cubicBezTo>
                  <a:pt x="152" y="53"/>
                  <a:pt x="153" y="54"/>
                  <a:pt x="155" y="55"/>
                </a:cubicBezTo>
                <a:cubicBezTo>
                  <a:pt x="156" y="55"/>
                  <a:pt x="158" y="56"/>
                  <a:pt x="161" y="57"/>
                </a:cubicBezTo>
                <a:cubicBezTo>
                  <a:pt x="160" y="56"/>
                  <a:pt x="159" y="55"/>
                  <a:pt x="156" y="55"/>
                </a:cubicBezTo>
                <a:cubicBezTo>
                  <a:pt x="153" y="53"/>
                  <a:pt x="151" y="52"/>
                  <a:pt x="148" y="50"/>
                </a:cubicBezTo>
                <a:cubicBezTo>
                  <a:pt x="146" y="49"/>
                  <a:pt x="145" y="49"/>
                  <a:pt x="143" y="48"/>
                </a:cubicBezTo>
                <a:cubicBezTo>
                  <a:pt x="143" y="48"/>
                  <a:pt x="142" y="48"/>
                  <a:pt x="142" y="48"/>
                </a:cubicBezTo>
                <a:cubicBezTo>
                  <a:pt x="144" y="49"/>
                  <a:pt x="145" y="49"/>
                  <a:pt x="146" y="50"/>
                </a:cubicBezTo>
                <a:cubicBezTo>
                  <a:pt x="146" y="50"/>
                  <a:pt x="145" y="50"/>
                  <a:pt x="145" y="50"/>
                </a:cubicBezTo>
                <a:cubicBezTo>
                  <a:pt x="140" y="47"/>
                  <a:pt x="132" y="44"/>
                  <a:pt x="129" y="41"/>
                </a:cubicBezTo>
                <a:cubicBezTo>
                  <a:pt x="126" y="40"/>
                  <a:pt x="124" y="39"/>
                  <a:pt x="121" y="38"/>
                </a:cubicBezTo>
                <a:cubicBezTo>
                  <a:pt x="121" y="37"/>
                  <a:pt x="120" y="36"/>
                  <a:pt x="116" y="34"/>
                </a:cubicBezTo>
                <a:cubicBezTo>
                  <a:pt x="113" y="32"/>
                  <a:pt x="106" y="30"/>
                  <a:pt x="100" y="28"/>
                </a:cubicBezTo>
                <a:cubicBezTo>
                  <a:pt x="100" y="28"/>
                  <a:pt x="100" y="28"/>
                  <a:pt x="99" y="28"/>
                </a:cubicBezTo>
                <a:cubicBezTo>
                  <a:pt x="98" y="27"/>
                  <a:pt x="96" y="26"/>
                  <a:pt x="94" y="25"/>
                </a:cubicBezTo>
                <a:cubicBezTo>
                  <a:pt x="92" y="24"/>
                  <a:pt x="94" y="24"/>
                  <a:pt x="96" y="25"/>
                </a:cubicBezTo>
                <a:cubicBezTo>
                  <a:pt x="97" y="25"/>
                  <a:pt x="98" y="26"/>
                  <a:pt x="101" y="27"/>
                </a:cubicBezTo>
                <a:cubicBezTo>
                  <a:pt x="100" y="26"/>
                  <a:pt x="98" y="25"/>
                  <a:pt x="97" y="25"/>
                </a:cubicBezTo>
                <a:cubicBezTo>
                  <a:pt x="96" y="24"/>
                  <a:pt x="95" y="24"/>
                  <a:pt x="94" y="24"/>
                </a:cubicBezTo>
                <a:cubicBezTo>
                  <a:pt x="90" y="21"/>
                  <a:pt x="83" y="17"/>
                  <a:pt x="77" y="14"/>
                </a:cubicBezTo>
                <a:cubicBezTo>
                  <a:pt x="75" y="13"/>
                  <a:pt x="74" y="12"/>
                  <a:pt x="69" y="11"/>
                </a:cubicBezTo>
                <a:cubicBezTo>
                  <a:pt x="70" y="12"/>
                  <a:pt x="73" y="13"/>
                  <a:pt x="76" y="14"/>
                </a:cubicBezTo>
                <a:cubicBezTo>
                  <a:pt x="79" y="16"/>
                  <a:pt x="83" y="18"/>
                  <a:pt x="87" y="20"/>
                </a:cubicBezTo>
                <a:cubicBezTo>
                  <a:pt x="85" y="21"/>
                  <a:pt x="90" y="24"/>
                  <a:pt x="92" y="25"/>
                </a:cubicBezTo>
                <a:cubicBezTo>
                  <a:pt x="93" y="27"/>
                  <a:pt x="96" y="28"/>
                  <a:pt x="98" y="29"/>
                </a:cubicBezTo>
                <a:cubicBezTo>
                  <a:pt x="98" y="30"/>
                  <a:pt x="101" y="31"/>
                  <a:pt x="103" y="31"/>
                </a:cubicBezTo>
                <a:cubicBezTo>
                  <a:pt x="108" y="33"/>
                  <a:pt x="113" y="35"/>
                  <a:pt x="110" y="36"/>
                </a:cubicBezTo>
                <a:cubicBezTo>
                  <a:pt x="109" y="37"/>
                  <a:pt x="111" y="38"/>
                  <a:pt x="115" y="39"/>
                </a:cubicBezTo>
                <a:cubicBezTo>
                  <a:pt x="117" y="40"/>
                  <a:pt x="119" y="41"/>
                  <a:pt x="121" y="42"/>
                </a:cubicBezTo>
                <a:cubicBezTo>
                  <a:pt x="122" y="42"/>
                  <a:pt x="124" y="43"/>
                  <a:pt x="125" y="44"/>
                </a:cubicBezTo>
                <a:cubicBezTo>
                  <a:pt x="125" y="44"/>
                  <a:pt x="126" y="45"/>
                  <a:pt x="128" y="46"/>
                </a:cubicBezTo>
                <a:cubicBezTo>
                  <a:pt x="129" y="46"/>
                  <a:pt x="128" y="45"/>
                  <a:pt x="127" y="44"/>
                </a:cubicBezTo>
                <a:cubicBezTo>
                  <a:pt x="126" y="43"/>
                  <a:pt x="125" y="42"/>
                  <a:pt x="123" y="42"/>
                </a:cubicBezTo>
                <a:cubicBezTo>
                  <a:pt x="121" y="40"/>
                  <a:pt x="121" y="40"/>
                  <a:pt x="123" y="40"/>
                </a:cubicBezTo>
                <a:cubicBezTo>
                  <a:pt x="125" y="40"/>
                  <a:pt x="125" y="41"/>
                  <a:pt x="126" y="41"/>
                </a:cubicBezTo>
                <a:cubicBezTo>
                  <a:pt x="134" y="46"/>
                  <a:pt x="143" y="50"/>
                  <a:pt x="151" y="55"/>
                </a:cubicBezTo>
                <a:cubicBezTo>
                  <a:pt x="149" y="54"/>
                  <a:pt x="146" y="53"/>
                  <a:pt x="145" y="53"/>
                </a:cubicBezTo>
                <a:cubicBezTo>
                  <a:pt x="140" y="50"/>
                  <a:pt x="135" y="49"/>
                  <a:pt x="129" y="49"/>
                </a:cubicBezTo>
                <a:cubicBezTo>
                  <a:pt x="129" y="49"/>
                  <a:pt x="130" y="48"/>
                  <a:pt x="129" y="48"/>
                </a:cubicBezTo>
                <a:cubicBezTo>
                  <a:pt x="129" y="48"/>
                  <a:pt x="128" y="47"/>
                  <a:pt x="127" y="47"/>
                </a:cubicBezTo>
                <a:cubicBezTo>
                  <a:pt x="127" y="48"/>
                  <a:pt x="126" y="48"/>
                  <a:pt x="128" y="49"/>
                </a:cubicBezTo>
                <a:cubicBezTo>
                  <a:pt x="129" y="50"/>
                  <a:pt x="122" y="48"/>
                  <a:pt x="126" y="50"/>
                </a:cubicBezTo>
                <a:cubicBezTo>
                  <a:pt x="128" y="51"/>
                  <a:pt x="132" y="52"/>
                  <a:pt x="132" y="51"/>
                </a:cubicBezTo>
                <a:cubicBezTo>
                  <a:pt x="136" y="49"/>
                  <a:pt x="139" y="52"/>
                  <a:pt x="143" y="53"/>
                </a:cubicBezTo>
                <a:cubicBezTo>
                  <a:pt x="144" y="54"/>
                  <a:pt x="146" y="55"/>
                  <a:pt x="147" y="56"/>
                </a:cubicBezTo>
                <a:cubicBezTo>
                  <a:pt x="151" y="58"/>
                  <a:pt x="154" y="57"/>
                  <a:pt x="157" y="58"/>
                </a:cubicBezTo>
                <a:cubicBezTo>
                  <a:pt x="157" y="58"/>
                  <a:pt x="157" y="58"/>
                  <a:pt x="157" y="58"/>
                </a:cubicBezTo>
                <a:cubicBezTo>
                  <a:pt x="158" y="58"/>
                  <a:pt x="158" y="58"/>
                  <a:pt x="158" y="58"/>
                </a:cubicBezTo>
                <a:cubicBezTo>
                  <a:pt x="161" y="60"/>
                  <a:pt x="157" y="60"/>
                  <a:pt x="159" y="62"/>
                </a:cubicBezTo>
                <a:cubicBezTo>
                  <a:pt x="162" y="64"/>
                  <a:pt x="169" y="67"/>
                  <a:pt x="173" y="70"/>
                </a:cubicBezTo>
                <a:cubicBezTo>
                  <a:pt x="175" y="70"/>
                  <a:pt x="176" y="71"/>
                  <a:pt x="177" y="72"/>
                </a:cubicBezTo>
                <a:cubicBezTo>
                  <a:pt x="183" y="74"/>
                  <a:pt x="185" y="76"/>
                  <a:pt x="188" y="78"/>
                </a:cubicBezTo>
                <a:cubicBezTo>
                  <a:pt x="194" y="80"/>
                  <a:pt x="196" y="82"/>
                  <a:pt x="202" y="85"/>
                </a:cubicBezTo>
                <a:cubicBezTo>
                  <a:pt x="204" y="86"/>
                  <a:pt x="207" y="87"/>
                  <a:pt x="209" y="89"/>
                </a:cubicBezTo>
                <a:cubicBezTo>
                  <a:pt x="215" y="92"/>
                  <a:pt x="222" y="95"/>
                  <a:pt x="228" y="98"/>
                </a:cubicBezTo>
                <a:cubicBezTo>
                  <a:pt x="229" y="99"/>
                  <a:pt x="231" y="100"/>
                  <a:pt x="232" y="100"/>
                </a:cubicBezTo>
                <a:cubicBezTo>
                  <a:pt x="231" y="100"/>
                  <a:pt x="230" y="100"/>
                  <a:pt x="229" y="100"/>
                </a:cubicBezTo>
                <a:cubicBezTo>
                  <a:pt x="224" y="97"/>
                  <a:pt x="219" y="95"/>
                  <a:pt x="213" y="93"/>
                </a:cubicBezTo>
                <a:cubicBezTo>
                  <a:pt x="214" y="93"/>
                  <a:pt x="214" y="93"/>
                  <a:pt x="214" y="94"/>
                </a:cubicBezTo>
                <a:cubicBezTo>
                  <a:pt x="214" y="93"/>
                  <a:pt x="213" y="93"/>
                  <a:pt x="213" y="93"/>
                </a:cubicBezTo>
                <a:cubicBezTo>
                  <a:pt x="207" y="89"/>
                  <a:pt x="200" y="86"/>
                  <a:pt x="194" y="83"/>
                </a:cubicBezTo>
                <a:cubicBezTo>
                  <a:pt x="188" y="80"/>
                  <a:pt x="181" y="77"/>
                  <a:pt x="175" y="74"/>
                </a:cubicBezTo>
                <a:cubicBezTo>
                  <a:pt x="165" y="70"/>
                  <a:pt x="155" y="65"/>
                  <a:pt x="146" y="60"/>
                </a:cubicBezTo>
                <a:cubicBezTo>
                  <a:pt x="144" y="59"/>
                  <a:pt x="141" y="58"/>
                  <a:pt x="138" y="57"/>
                </a:cubicBezTo>
                <a:cubicBezTo>
                  <a:pt x="133" y="53"/>
                  <a:pt x="124" y="50"/>
                  <a:pt x="118" y="46"/>
                </a:cubicBezTo>
                <a:cubicBezTo>
                  <a:pt x="118" y="45"/>
                  <a:pt x="113" y="44"/>
                  <a:pt x="110" y="42"/>
                </a:cubicBezTo>
                <a:cubicBezTo>
                  <a:pt x="109" y="43"/>
                  <a:pt x="114" y="45"/>
                  <a:pt x="116" y="46"/>
                </a:cubicBezTo>
                <a:cubicBezTo>
                  <a:pt x="116" y="46"/>
                  <a:pt x="116" y="46"/>
                  <a:pt x="116" y="46"/>
                </a:cubicBezTo>
                <a:cubicBezTo>
                  <a:pt x="115" y="47"/>
                  <a:pt x="113" y="47"/>
                  <a:pt x="106" y="45"/>
                </a:cubicBezTo>
                <a:cubicBezTo>
                  <a:pt x="108" y="46"/>
                  <a:pt x="108" y="48"/>
                  <a:pt x="112" y="49"/>
                </a:cubicBezTo>
                <a:cubicBezTo>
                  <a:pt x="114" y="49"/>
                  <a:pt x="111" y="47"/>
                  <a:pt x="116" y="49"/>
                </a:cubicBezTo>
                <a:cubicBezTo>
                  <a:pt x="120" y="50"/>
                  <a:pt x="119" y="51"/>
                  <a:pt x="122" y="52"/>
                </a:cubicBezTo>
                <a:cubicBezTo>
                  <a:pt x="122" y="54"/>
                  <a:pt x="117" y="53"/>
                  <a:pt x="117" y="53"/>
                </a:cubicBezTo>
                <a:cubicBezTo>
                  <a:pt x="108" y="51"/>
                  <a:pt x="117" y="54"/>
                  <a:pt x="116" y="54"/>
                </a:cubicBezTo>
                <a:cubicBezTo>
                  <a:pt x="117" y="54"/>
                  <a:pt x="116" y="54"/>
                  <a:pt x="115" y="55"/>
                </a:cubicBezTo>
                <a:cubicBezTo>
                  <a:pt x="115" y="55"/>
                  <a:pt x="114" y="55"/>
                  <a:pt x="113" y="55"/>
                </a:cubicBezTo>
                <a:cubicBezTo>
                  <a:pt x="112" y="54"/>
                  <a:pt x="110" y="53"/>
                  <a:pt x="108" y="52"/>
                </a:cubicBezTo>
                <a:cubicBezTo>
                  <a:pt x="106" y="51"/>
                  <a:pt x="104" y="50"/>
                  <a:pt x="102" y="49"/>
                </a:cubicBezTo>
                <a:cubicBezTo>
                  <a:pt x="98" y="46"/>
                  <a:pt x="90" y="43"/>
                  <a:pt x="82" y="39"/>
                </a:cubicBezTo>
                <a:cubicBezTo>
                  <a:pt x="89" y="43"/>
                  <a:pt x="93" y="46"/>
                  <a:pt x="101" y="49"/>
                </a:cubicBezTo>
                <a:cubicBezTo>
                  <a:pt x="103" y="50"/>
                  <a:pt x="105" y="51"/>
                  <a:pt x="108" y="52"/>
                </a:cubicBezTo>
                <a:cubicBezTo>
                  <a:pt x="109" y="54"/>
                  <a:pt x="111" y="55"/>
                  <a:pt x="113" y="56"/>
                </a:cubicBezTo>
                <a:cubicBezTo>
                  <a:pt x="111" y="56"/>
                  <a:pt x="113" y="57"/>
                  <a:pt x="112" y="57"/>
                </a:cubicBezTo>
                <a:cubicBezTo>
                  <a:pt x="108" y="57"/>
                  <a:pt x="106" y="56"/>
                  <a:pt x="104" y="55"/>
                </a:cubicBezTo>
                <a:cubicBezTo>
                  <a:pt x="93" y="49"/>
                  <a:pt x="82" y="42"/>
                  <a:pt x="71" y="36"/>
                </a:cubicBezTo>
                <a:cubicBezTo>
                  <a:pt x="70" y="36"/>
                  <a:pt x="69" y="35"/>
                  <a:pt x="67" y="35"/>
                </a:cubicBezTo>
                <a:cubicBezTo>
                  <a:pt x="66" y="33"/>
                  <a:pt x="63" y="32"/>
                  <a:pt x="60" y="31"/>
                </a:cubicBezTo>
                <a:cubicBezTo>
                  <a:pt x="60" y="30"/>
                  <a:pt x="60" y="30"/>
                  <a:pt x="60" y="30"/>
                </a:cubicBezTo>
                <a:cubicBezTo>
                  <a:pt x="60" y="30"/>
                  <a:pt x="59" y="30"/>
                  <a:pt x="59" y="29"/>
                </a:cubicBezTo>
                <a:cubicBezTo>
                  <a:pt x="57" y="28"/>
                  <a:pt x="55" y="27"/>
                  <a:pt x="52" y="25"/>
                </a:cubicBezTo>
                <a:cubicBezTo>
                  <a:pt x="51" y="24"/>
                  <a:pt x="51" y="23"/>
                  <a:pt x="44" y="20"/>
                </a:cubicBezTo>
                <a:cubicBezTo>
                  <a:pt x="37" y="18"/>
                  <a:pt x="34" y="15"/>
                  <a:pt x="35" y="13"/>
                </a:cubicBezTo>
                <a:cubicBezTo>
                  <a:pt x="35" y="12"/>
                  <a:pt x="37" y="12"/>
                  <a:pt x="36" y="11"/>
                </a:cubicBezTo>
                <a:cubicBezTo>
                  <a:pt x="33" y="11"/>
                  <a:pt x="30" y="10"/>
                  <a:pt x="27" y="10"/>
                </a:cubicBezTo>
                <a:cubicBezTo>
                  <a:pt x="25" y="9"/>
                  <a:pt x="24" y="8"/>
                  <a:pt x="23" y="8"/>
                </a:cubicBezTo>
                <a:cubicBezTo>
                  <a:pt x="23" y="7"/>
                  <a:pt x="22" y="7"/>
                  <a:pt x="22" y="7"/>
                </a:cubicBezTo>
                <a:cubicBezTo>
                  <a:pt x="19" y="5"/>
                  <a:pt x="17" y="4"/>
                  <a:pt x="14" y="2"/>
                </a:cubicBezTo>
                <a:cubicBezTo>
                  <a:pt x="13" y="2"/>
                  <a:pt x="12" y="1"/>
                  <a:pt x="9" y="0"/>
                </a:cubicBezTo>
                <a:cubicBezTo>
                  <a:pt x="9" y="1"/>
                  <a:pt x="11" y="2"/>
                  <a:pt x="13" y="2"/>
                </a:cubicBezTo>
                <a:cubicBezTo>
                  <a:pt x="13" y="3"/>
                  <a:pt x="13" y="3"/>
                  <a:pt x="13" y="3"/>
                </a:cubicBezTo>
                <a:cubicBezTo>
                  <a:pt x="13" y="3"/>
                  <a:pt x="12" y="3"/>
                  <a:pt x="12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9" y="2"/>
                  <a:pt x="9" y="1"/>
                  <a:pt x="5" y="0"/>
                </a:cubicBezTo>
                <a:cubicBezTo>
                  <a:pt x="5" y="0"/>
                  <a:pt x="7" y="1"/>
                  <a:pt x="10" y="3"/>
                </a:cubicBezTo>
                <a:cubicBezTo>
                  <a:pt x="11" y="3"/>
                  <a:pt x="12" y="4"/>
                  <a:pt x="14" y="5"/>
                </a:cubicBezTo>
                <a:cubicBezTo>
                  <a:pt x="13" y="5"/>
                  <a:pt x="16" y="6"/>
                  <a:pt x="17" y="7"/>
                </a:cubicBezTo>
                <a:cubicBezTo>
                  <a:pt x="17" y="7"/>
                  <a:pt x="17" y="8"/>
                  <a:pt x="18" y="8"/>
                </a:cubicBezTo>
                <a:cubicBezTo>
                  <a:pt x="21" y="9"/>
                  <a:pt x="22" y="11"/>
                  <a:pt x="25" y="12"/>
                </a:cubicBezTo>
                <a:cubicBezTo>
                  <a:pt x="25" y="13"/>
                  <a:pt x="28" y="14"/>
                  <a:pt x="30" y="15"/>
                </a:cubicBezTo>
                <a:cubicBezTo>
                  <a:pt x="31" y="16"/>
                  <a:pt x="33" y="17"/>
                  <a:pt x="33" y="18"/>
                </a:cubicBezTo>
                <a:cubicBezTo>
                  <a:pt x="33" y="18"/>
                  <a:pt x="33" y="18"/>
                  <a:pt x="33" y="18"/>
                </a:cubicBezTo>
                <a:cubicBezTo>
                  <a:pt x="32" y="18"/>
                  <a:pt x="31" y="18"/>
                  <a:pt x="32" y="18"/>
                </a:cubicBezTo>
                <a:cubicBezTo>
                  <a:pt x="33" y="19"/>
                  <a:pt x="35" y="19"/>
                  <a:pt x="36" y="19"/>
                </a:cubicBezTo>
                <a:cubicBezTo>
                  <a:pt x="42" y="22"/>
                  <a:pt x="41" y="23"/>
                  <a:pt x="46" y="26"/>
                </a:cubicBezTo>
                <a:cubicBezTo>
                  <a:pt x="47" y="27"/>
                  <a:pt x="51" y="28"/>
                  <a:pt x="51" y="29"/>
                </a:cubicBezTo>
                <a:cubicBezTo>
                  <a:pt x="42" y="25"/>
                  <a:pt x="34" y="21"/>
                  <a:pt x="28" y="18"/>
                </a:cubicBezTo>
                <a:cubicBezTo>
                  <a:pt x="28" y="17"/>
                  <a:pt x="28" y="17"/>
                  <a:pt x="26" y="16"/>
                </a:cubicBezTo>
                <a:cubicBezTo>
                  <a:pt x="24" y="15"/>
                  <a:pt x="22" y="14"/>
                  <a:pt x="19" y="13"/>
                </a:cubicBezTo>
                <a:cubicBezTo>
                  <a:pt x="20" y="14"/>
                  <a:pt x="21" y="15"/>
                  <a:pt x="23" y="16"/>
                </a:cubicBezTo>
                <a:cubicBezTo>
                  <a:pt x="24" y="16"/>
                  <a:pt x="25" y="17"/>
                  <a:pt x="26" y="17"/>
                </a:cubicBezTo>
                <a:cubicBezTo>
                  <a:pt x="26" y="18"/>
                  <a:pt x="29" y="19"/>
                  <a:pt x="29" y="20"/>
                </a:cubicBezTo>
                <a:cubicBezTo>
                  <a:pt x="28" y="19"/>
                  <a:pt x="27" y="19"/>
                  <a:pt x="25" y="18"/>
                </a:cubicBezTo>
                <a:cubicBezTo>
                  <a:pt x="23" y="18"/>
                  <a:pt x="25" y="19"/>
                  <a:pt x="26" y="20"/>
                </a:cubicBezTo>
                <a:cubicBezTo>
                  <a:pt x="28" y="21"/>
                  <a:pt x="31" y="22"/>
                  <a:pt x="35" y="23"/>
                </a:cubicBezTo>
                <a:cubicBezTo>
                  <a:pt x="37" y="25"/>
                  <a:pt x="41" y="28"/>
                  <a:pt x="46" y="30"/>
                </a:cubicBezTo>
                <a:cubicBezTo>
                  <a:pt x="50" y="32"/>
                  <a:pt x="43" y="31"/>
                  <a:pt x="43" y="33"/>
                </a:cubicBezTo>
                <a:cubicBezTo>
                  <a:pt x="42" y="33"/>
                  <a:pt x="41" y="33"/>
                  <a:pt x="39" y="32"/>
                </a:cubicBezTo>
                <a:cubicBezTo>
                  <a:pt x="35" y="30"/>
                  <a:pt x="31" y="28"/>
                  <a:pt x="29" y="26"/>
                </a:cubicBezTo>
                <a:cubicBezTo>
                  <a:pt x="31" y="25"/>
                  <a:pt x="33" y="27"/>
                  <a:pt x="35" y="27"/>
                </a:cubicBezTo>
                <a:cubicBezTo>
                  <a:pt x="33" y="26"/>
                  <a:pt x="32" y="24"/>
                  <a:pt x="28" y="24"/>
                </a:cubicBezTo>
                <a:cubicBezTo>
                  <a:pt x="25" y="23"/>
                  <a:pt x="28" y="25"/>
                  <a:pt x="27" y="25"/>
                </a:cubicBezTo>
                <a:cubicBezTo>
                  <a:pt x="22" y="24"/>
                  <a:pt x="22" y="25"/>
                  <a:pt x="24" y="26"/>
                </a:cubicBezTo>
                <a:cubicBezTo>
                  <a:pt x="28" y="28"/>
                  <a:pt x="32" y="30"/>
                  <a:pt x="36" y="32"/>
                </a:cubicBezTo>
                <a:cubicBezTo>
                  <a:pt x="37" y="33"/>
                  <a:pt x="41" y="34"/>
                  <a:pt x="40" y="35"/>
                </a:cubicBezTo>
                <a:cubicBezTo>
                  <a:pt x="36" y="34"/>
                  <a:pt x="40" y="36"/>
                  <a:pt x="39" y="36"/>
                </a:cubicBezTo>
                <a:cubicBezTo>
                  <a:pt x="36" y="36"/>
                  <a:pt x="35" y="35"/>
                  <a:pt x="33" y="35"/>
                </a:cubicBezTo>
                <a:cubicBezTo>
                  <a:pt x="27" y="33"/>
                  <a:pt x="26" y="31"/>
                  <a:pt x="19" y="29"/>
                </a:cubicBezTo>
                <a:cubicBezTo>
                  <a:pt x="20" y="30"/>
                  <a:pt x="25" y="31"/>
                  <a:pt x="25" y="32"/>
                </a:cubicBezTo>
                <a:cubicBezTo>
                  <a:pt x="25" y="34"/>
                  <a:pt x="35" y="37"/>
                  <a:pt x="32" y="38"/>
                </a:cubicBezTo>
                <a:cubicBezTo>
                  <a:pt x="31" y="38"/>
                  <a:pt x="30" y="37"/>
                  <a:pt x="29" y="37"/>
                </a:cubicBezTo>
                <a:cubicBezTo>
                  <a:pt x="29" y="35"/>
                  <a:pt x="21" y="33"/>
                  <a:pt x="18" y="31"/>
                </a:cubicBezTo>
                <a:cubicBezTo>
                  <a:pt x="19" y="33"/>
                  <a:pt x="21" y="34"/>
                  <a:pt x="25" y="36"/>
                </a:cubicBezTo>
                <a:cubicBezTo>
                  <a:pt x="29" y="38"/>
                  <a:pt x="34" y="40"/>
                  <a:pt x="38" y="43"/>
                </a:cubicBezTo>
                <a:cubicBezTo>
                  <a:pt x="33" y="41"/>
                  <a:pt x="29" y="40"/>
                  <a:pt x="24" y="38"/>
                </a:cubicBezTo>
                <a:cubicBezTo>
                  <a:pt x="24" y="37"/>
                  <a:pt x="23" y="36"/>
                  <a:pt x="21" y="35"/>
                </a:cubicBezTo>
                <a:cubicBezTo>
                  <a:pt x="19" y="35"/>
                  <a:pt x="19" y="36"/>
                  <a:pt x="21" y="37"/>
                </a:cubicBezTo>
                <a:cubicBezTo>
                  <a:pt x="22" y="38"/>
                  <a:pt x="22" y="38"/>
                  <a:pt x="22" y="38"/>
                </a:cubicBezTo>
                <a:cubicBezTo>
                  <a:pt x="28" y="44"/>
                  <a:pt x="35" y="49"/>
                  <a:pt x="44" y="55"/>
                </a:cubicBezTo>
                <a:cubicBezTo>
                  <a:pt x="43" y="55"/>
                  <a:pt x="43" y="55"/>
                  <a:pt x="42" y="54"/>
                </a:cubicBezTo>
                <a:cubicBezTo>
                  <a:pt x="34" y="50"/>
                  <a:pt x="25" y="45"/>
                  <a:pt x="17" y="40"/>
                </a:cubicBezTo>
                <a:cubicBezTo>
                  <a:pt x="12" y="37"/>
                  <a:pt x="6" y="34"/>
                  <a:pt x="0" y="31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1" y="85"/>
                  <a:pt x="1" y="85"/>
                </a:cubicBezTo>
                <a:cubicBezTo>
                  <a:pt x="2" y="86"/>
                  <a:pt x="3" y="86"/>
                  <a:pt x="4" y="87"/>
                </a:cubicBezTo>
                <a:cubicBezTo>
                  <a:pt x="4" y="87"/>
                  <a:pt x="5" y="88"/>
                  <a:pt x="6" y="88"/>
                </a:cubicBezTo>
                <a:cubicBezTo>
                  <a:pt x="4" y="88"/>
                  <a:pt x="2" y="88"/>
                  <a:pt x="0" y="88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07"/>
                  <a:pt x="0" y="107"/>
                  <a:pt x="1" y="107"/>
                </a:cubicBezTo>
                <a:cubicBezTo>
                  <a:pt x="1" y="108"/>
                  <a:pt x="1" y="108"/>
                  <a:pt x="2" y="109"/>
                </a:cubicBezTo>
                <a:cubicBezTo>
                  <a:pt x="1" y="109"/>
                  <a:pt x="1" y="109"/>
                  <a:pt x="0" y="109"/>
                </a:cubicBezTo>
                <a:cubicBezTo>
                  <a:pt x="0" y="109"/>
                  <a:pt x="0" y="109"/>
                  <a:pt x="0" y="108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58"/>
                  <a:pt x="0" y="158"/>
                  <a:pt x="0" y="158"/>
                </a:cubicBezTo>
                <a:cubicBezTo>
                  <a:pt x="0" y="158"/>
                  <a:pt x="0" y="158"/>
                  <a:pt x="0" y="158"/>
                </a:cubicBezTo>
                <a:cubicBezTo>
                  <a:pt x="0" y="159"/>
                  <a:pt x="0" y="159"/>
                  <a:pt x="0" y="159"/>
                </a:cubicBezTo>
                <a:cubicBezTo>
                  <a:pt x="0" y="159"/>
                  <a:pt x="0" y="159"/>
                  <a:pt x="0" y="159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220"/>
                  <a:pt x="0" y="220"/>
                  <a:pt x="0" y="220"/>
                </a:cubicBezTo>
                <a:cubicBezTo>
                  <a:pt x="1" y="220"/>
                  <a:pt x="2" y="220"/>
                  <a:pt x="3" y="221"/>
                </a:cubicBezTo>
                <a:cubicBezTo>
                  <a:pt x="3" y="221"/>
                  <a:pt x="3" y="221"/>
                  <a:pt x="3" y="221"/>
                </a:cubicBezTo>
                <a:cubicBezTo>
                  <a:pt x="3" y="221"/>
                  <a:pt x="3" y="221"/>
                  <a:pt x="3" y="221"/>
                </a:cubicBezTo>
                <a:cubicBezTo>
                  <a:pt x="3" y="221"/>
                  <a:pt x="3" y="221"/>
                  <a:pt x="3" y="221"/>
                </a:cubicBezTo>
                <a:cubicBezTo>
                  <a:pt x="2" y="221"/>
                  <a:pt x="1" y="220"/>
                  <a:pt x="0" y="220"/>
                </a:cubicBezTo>
                <a:cubicBezTo>
                  <a:pt x="0" y="220"/>
                  <a:pt x="0" y="220"/>
                  <a:pt x="0" y="220"/>
                </a:cubicBezTo>
                <a:cubicBezTo>
                  <a:pt x="0" y="220"/>
                  <a:pt x="0" y="220"/>
                  <a:pt x="0" y="220"/>
                </a:cubicBez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3"/>
                  <a:pt x="0" y="223"/>
                </a:cubicBezTo>
                <a:cubicBezTo>
                  <a:pt x="0" y="229"/>
                  <a:pt x="0" y="229"/>
                  <a:pt x="0" y="229"/>
                </a:cubicBezTo>
                <a:cubicBezTo>
                  <a:pt x="13" y="229"/>
                  <a:pt x="13" y="229"/>
                  <a:pt x="13" y="229"/>
                </a:cubicBezTo>
                <a:cubicBezTo>
                  <a:pt x="18" y="231"/>
                  <a:pt x="23" y="234"/>
                  <a:pt x="28" y="236"/>
                </a:cubicBezTo>
                <a:cubicBezTo>
                  <a:pt x="42" y="243"/>
                  <a:pt x="57" y="249"/>
                  <a:pt x="70" y="256"/>
                </a:cubicBezTo>
                <a:cubicBezTo>
                  <a:pt x="70" y="256"/>
                  <a:pt x="70" y="256"/>
                  <a:pt x="70" y="256"/>
                </a:cubicBezTo>
                <a:cubicBezTo>
                  <a:pt x="72" y="257"/>
                  <a:pt x="73" y="258"/>
                  <a:pt x="76" y="258"/>
                </a:cubicBezTo>
                <a:cubicBezTo>
                  <a:pt x="78" y="259"/>
                  <a:pt x="79" y="260"/>
                  <a:pt x="81" y="261"/>
                </a:cubicBezTo>
                <a:cubicBezTo>
                  <a:pt x="80" y="260"/>
                  <a:pt x="77" y="259"/>
                  <a:pt x="77" y="258"/>
                </a:cubicBezTo>
                <a:cubicBezTo>
                  <a:pt x="76" y="258"/>
                  <a:pt x="75" y="257"/>
                  <a:pt x="75" y="257"/>
                </a:cubicBezTo>
                <a:cubicBezTo>
                  <a:pt x="74" y="256"/>
                  <a:pt x="72" y="256"/>
                  <a:pt x="72" y="255"/>
                </a:cubicBezTo>
                <a:cubicBezTo>
                  <a:pt x="74" y="255"/>
                  <a:pt x="70" y="254"/>
                  <a:pt x="71" y="254"/>
                </a:cubicBezTo>
                <a:cubicBezTo>
                  <a:pt x="72" y="254"/>
                  <a:pt x="73" y="254"/>
                  <a:pt x="73" y="254"/>
                </a:cubicBezTo>
                <a:cubicBezTo>
                  <a:pt x="73" y="254"/>
                  <a:pt x="71" y="253"/>
                  <a:pt x="70" y="253"/>
                </a:cubicBezTo>
                <a:cubicBezTo>
                  <a:pt x="69" y="252"/>
                  <a:pt x="67" y="252"/>
                  <a:pt x="67" y="251"/>
                </a:cubicBezTo>
                <a:cubicBezTo>
                  <a:pt x="68" y="252"/>
                  <a:pt x="70" y="252"/>
                  <a:pt x="71" y="253"/>
                </a:cubicBezTo>
                <a:cubicBezTo>
                  <a:pt x="72" y="253"/>
                  <a:pt x="72" y="253"/>
                  <a:pt x="72" y="253"/>
                </a:cubicBezTo>
                <a:cubicBezTo>
                  <a:pt x="70" y="252"/>
                  <a:pt x="69" y="251"/>
                  <a:pt x="67" y="251"/>
                </a:cubicBezTo>
                <a:cubicBezTo>
                  <a:pt x="66" y="250"/>
                  <a:pt x="65" y="249"/>
                  <a:pt x="63" y="249"/>
                </a:cubicBezTo>
                <a:cubicBezTo>
                  <a:pt x="63" y="248"/>
                  <a:pt x="64" y="248"/>
                  <a:pt x="64" y="248"/>
                </a:cubicBezTo>
                <a:cubicBezTo>
                  <a:pt x="66" y="249"/>
                  <a:pt x="68" y="250"/>
                  <a:pt x="70" y="251"/>
                </a:cubicBezTo>
                <a:cubicBezTo>
                  <a:pt x="74" y="253"/>
                  <a:pt x="79" y="255"/>
                  <a:pt x="84" y="258"/>
                </a:cubicBezTo>
                <a:cubicBezTo>
                  <a:pt x="84" y="258"/>
                  <a:pt x="85" y="258"/>
                  <a:pt x="85" y="258"/>
                </a:cubicBezTo>
                <a:cubicBezTo>
                  <a:pt x="86" y="259"/>
                  <a:pt x="88" y="259"/>
                  <a:pt x="89" y="260"/>
                </a:cubicBezTo>
                <a:cubicBezTo>
                  <a:pt x="90" y="260"/>
                  <a:pt x="91" y="261"/>
                  <a:pt x="93" y="261"/>
                </a:cubicBezTo>
                <a:cubicBezTo>
                  <a:pt x="95" y="262"/>
                  <a:pt x="96" y="263"/>
                  <a:pt x="99" y="264"/>
                </a:cubicBezTo>
                <a:cubicBezTo>
                  <a:pt x="99" y="263"/>
                  <a:pt x="97" y="262"/>
                  <a:pt x="94" y="261"/>
                </a:cubicBezTo>
                <a:cubicBezTo>
                  <a:pt x="90" y="258"/>
                  <a:pt x="86" y="257"/>
                  <a:pt x="82" y="256"/>
                </a:cubicBezTo>
                <a:cubicBezTo>
                  <a:pt x="77" y="254"/>
                  <a:pt x="73" y="252"/>
                  <a:pt x="68" y="250"/>
                </a:cubicBezTo>
                <a:cubicBezTo>
                  <a:pt x="65" y="248"/>
                  <a:pt x="61" y="247"/>
                  <a:pt x="58" y="245"/>
                </a:cubicBezTo>
                <a:cubicBezTo>
                  <a:pt x="56" y="244"/>
                  <a:pt x="54" y="243"/>
                  <a:pt x="52" y="242"/>
                </a:cubicBezTo>
                <a:cubicBezTo>
                  <a:pt x="51" y="241"/>
                  <a:pt x="49" y="240"/>
                  <a:pt x="48" y="240"/>
                </a:cubicBezTo>
                <a:cubicBezTo>
                  <a:pt x="50" y="240"/>
                  <a:pt x="51" y="241"/>
                  <a:pt x="53" y="242"/>
                </a:cubicBezTo>
                <a:cubicBezTo>
                  <a:pt x="53" y="242"/>
                  <a:pt x="54" y="242"/>
                  <a:pt x="55" y="242"/>
                </a:cubicBezTo>
                <a:cubicBezTo>
                  <a:pt x="55" y="242"/>
                  <a:pt x="55" y="242"/>
                  <a:pt x="55" y="242"/>
                </a:cubicBezTo>
                <a:cubicBezTo>
                  <a:pt x="55" y="242"/>
                  <a:pt x="53" y="241"/>
                  <a:pt x="51" y="240"/>
                </a:cubicBezTo>
                <a:cubicBezTo>
                  <a:pt x="51" y="240"/>
                  <a:pt x="50" y="240"/>
                  <a:pt x="50" y="239"/>
                </a:cubicBezTo>
                <a:cubicBezTo>
                  <a:pt x="48" y="239"/>
                  <a:pt x="47" y="238"/>
                  <a:pt x="46" y="237"/>
                </a:cubicBezTo>
                <a:cubicBezTo>
                  <a:pt x="44" y="237"/>
                  <a:pt x="43" y="237"/>
                  <a:pt x="41" y="236"/>
                </a:cubicBezTo>
                <a:cubicBezTo>
                  <a:pt x="41" y="236"/>
                  <a:pt x="41" y="235"/>
                  <a:pt x="41" y="235"/>
                </a:cubicBezTo>
                <a:cubicBezTo>
                  <a:pt x="39" y="234"/>
                  <a:pt x="38" y="233"/>
                  <a:pt x="35" y="233"/>
                </a:cubicBezTo>
                <a:cubicBezTo>
                  <a:pt x="33" y="232"/>
                  <a:pt x="31" y="230"/>
                  <a:pt x="28" y="229"/>
                </a:cubicBezTo>
                <a:cubicBezTo>
                  <a:pt x="28" y="229"/>
                  <a:pt x="28" y="229"/>
                  <a:pt x="28" y="229"/>
                </a:cubicBezTo>
                <a:cubicBezTo>
                  <a:pt x="33" y="229"/>
                  <a:pt x="33" y="229"/>
                  <a:pt x="33" y="229"/>
                </a:cubicBezTo>
                <a:cubicBezTo>
                  <a:pt x="41" y="233"/>
                  <a:pt x="49" y="236"/>
                  <a:pt x="57" y="240"/>
                </a:cubicBezTo>
                <a:cubicBezTo>
                  <a:pt x="58" y="240"/>
                  <a:pt x="59" y="240"/>
                  <a:pt x="60" y="241"/>
                </a:cubicBezTo>
                <a:cubicBezTo>
                  <a:pt x="63" y="242"/>
                  <a:pt x="66" y="244"/>
                  <a:pt x="69" y="245"/>
                </a:cubicBezTo>
                <a:cubicBezTo>
                  <a:pt x="70" y="246"/>
                  <a:pt x="71" y="246"/>
                  <a:pt x="71" y="246"/>
                </a:cubicBezTo>
                <a:cubicBezTo>
                  <a:pt x="72" y="246"/>
                  <a:pt x="73" y="246"/>
                  <a:pt x="74" y="246"/>
                </a:cubicBezTo>
                <a:cubicBezTo>
                  <a:pt x="87" y="252"/>
                  <a:pt x="98" y="259"/>
                  <a:pt x="112" y="265"/>
                </a:cubicBezTo>
                <a:cubicBezTo>
                  <a:pt x="112" y="266"/>
                  <a:pt x="114" y="267"/>
                  <a:pt x="116" y="268"/>
                </a:cubicBezTo>
                <a:cubicBezTo>
                  <a:pt x="117" y="268"/>
                  <a:pt x="117" y="269"/>
                  <a:pt x="121" y="269"/>
                </a:cubicBezTo>
                <a:cubicBezTo>
                  <a:pt x="122" y="269"/>
                  <a:pt x="124" y="270"/>
                  <a:pt x="125" y="271"/>
                </a:cubicBezTo>
                <a:cubicBezTo>
                  <a:pt x="130" y="273"/>
                  <a:pt x="133" y="275"/>
                  <a:pt x="139" y="277"/>
                </a:cubicBezTo>
                <a:cubicBezTo>
                  <a:pt x="137" y="276"/>
                  <a:pt x="133" y="274"/>
                  <a:pt x="133" y="273"/>
                </a:cubicBezTo>
                <a:cubicBezTo>
                  <a:pt x="143" y="277"/>
                  <a:pt x="152" y="281"/>
                  <a:pt x="160" y="286"/>
                </a:cubicBezTo>
                <a:cubicBezTo>
                  <a:pt x="162" y="287"/>
                  <a:pt x="164" y="288"/>
                  <a:pt x="168" y="289"/>
                </a:cubicBezTo>
                <a:cubicBezTo>
                  <a:pt x="168" y="289"/>
                  <a:pt x="169" y="290"/>
                  <a:pt x="169" y="290"/>
                </a:cubicBezTo>
                <a:cubicBezTo>
                  <a:pt x="171" y="291"/>
                  <a:pt x="176" y="293"/>
                  <a:pt x="178" y="295"/>
                </a:cubicBezTo>
                <a:cubicBezTo>
                  <a:pt x="179" y="295"/>
                  <a:pt x="179" y="295"/>
                  <a:pt x="179" y="295"/>
                </a:cubicBezTo>
                <a:cubicBezTo>
                  <a:pt x="179" y="295"/>
                  <a:pt x="179" y="295"/>
                  <a:pt x="179" y="295"/>
                </a:cubicBezTo>
                <a:cubicBezTo>
                  <a:pt x="179" y="295"/>
                  <a:pt x="179" y="295"/>
                  <a:pt x="178" y="295"/>
                </a:cubicBezTo>
                <a:cubicBezTo>
                  <a:pt x="181" y="297"/>
                  <a:pt x="186" y="299"/>
                  <a:pt x="190" y="301"/>
                </a:cubicBezTo>
                <a:cubicBezTo>
                  <a:pt x="195" y="303"/>
                  <a:pt x="200" y="306"/>
                  <a:pt x="202" y="308"/>
                </a:cubicBezTo>
                <a:cubicBezTo>
                  <a:pt x="203" y="309"/>
                  <a:pt x="204" y="309"/>
                  <a:pt x="204" y="309"/>
                </a:cubicBezTo>
                <a:cubicBezTo>
                  <a:pt x="208" y="311"/>
                  <a:pt x="214" y="314"/>
                  <a:pt x="218" y="316"/>
                </a:cubicBezTo>
                <a:cubicBezTo>
                  <a:pt x="219" y="317"/>
                  <a:pt x="221" y="318"/>
                  <a:pt x="224" y="318"/>
                </a:cubicBezTo>
                <a:cubicBezTo>
                  <a:pt x="225" y="318"/>
                  <a:pt x="226" y="319"/>
                  <a:pt x="228" y="320"/>
                </a:cubicBezTo>
                <a:cubicBezTo>
                  <a:pt x="228" y="320"/>
                  <a:pt x="229" y="320"/>
                  <a:pt x="229" y="320"/>
                </a:cubicBezTo>
                <a:cubicBezTo>
                  <a:pt x="229" y="320"/>
                  <a:pt x="229" y="320"/>
                  <a:pt x="229" y="320"/>
                </a:cubicBezTo>
                <a:cubicBezTo>
                  <a:pt x="226" y="317"/>
                  <a:pt x="221" y="315"/>
                  <a:pt x="216" y="313"/>
                </a:cubicBezTo>
                <a:cubicBezTo>
                  <a:pt x="214" y="312"/>
                  <a:pt x="211" y="311"/>
                  <a:pt x="211" y="310"/>
                </a:cubicBezTo>
                <a:cubicBezTo>
                  <a:pt x="204" y="309"/>
                  <a:pt x="209" y="308"/>
                  <a:pt x="204" y="306"/>
                </a:cubicBezTo>
                <a:cubicBezTo>
                  <a:pt x="204" y="306"/>
                  <a:pt x="204" y="306"/>
                  <a:pt x="204" y="306"/>
                </a:cubicBezTo>
                <a:cubicBezTo>
                  <a:pt x="203" y="305"/>
                  <a:pt x="203" y="304"/>
                  <a:pt x="200" y="303"/>
                </a:cubicBezTo>
                <a:cubicBezTo>
                  <a:pt x="197" y="302"/>
                  <a:pt x="193" y="300"/>
                  <a:pt x="191" y="299"/>
                </a:cubicBezTo>
                <a:cubicBezTo>
                  <a:pt x="189" y="297"/>
                  <a:pt x="188" y="298"/>
                  <a:pt x="186" y="298"/>
                </a:cubicBezTo>
                <a:cubicBezTo>
                  <a:pt x="186" y="297"/>
                  <a:pt x="188" y="297"/>
                  <a:pt x="185" y="296"/>
                </a:cubicBezTo>
                <a:cubicBezTo>
                  <a:pt x="185" y="295"/>
                  <a:pt x="181" y="294"/>
                  <a:pt x="181" y="293"/>
                </a:cubicBezTo>
                <a:cubicBezTo>
                  <a:pt x="181" y="293"/>
                  <a:pt x="182" y="293"/>
                  <a:pt x="182" y="293"/>
                </a:cubicBezTo>
                <a:cubicBezTo>
                  <a:pt x="184" y="293"/>
                  <a:pt x="183" y="293"/>
                  <a:pt x="183" y="292"/>
                </a:cubicBezTo>
                <a:cubicBezTo>
                  <a:pt x="187" y="293"/>
                  <a:pt x="190" y="295"/>
                  <a:pt x="190" y="295"/>
                </a:cubicBezTo>
                <a:cubicBezTo>
                  <a:pt x="190" y="297"/>
                  <a:pt x="192" y="297"/>
                  <a:pt x="196" y="298"/>
                </a:cubicBezTo>
                <a:cubicBezTo>
                  <a:pt x="198" y="299"/>
                  <a:pt x="200" y="300"/>
                  <a:pt x="201" y="301"/>
                </a:cubicBezTo>
                <a:cubicBezTo>
                  <a:pt x="202" y="301"/>
                  <a:pt x="204" y="302"/>
                  <a:pt x="206" y="302"/>
                </a:cubicBezTo>
                <a:cubicBezTo>
                  <a:pt x="206" y="303"/>
                  <a:pt x="206" y="303"/>
                  <a:pt x="207" y="303"/>
                </a:cubicBezTo>
                <a:cubicBezTo>
                  <a:pt x="210" y="304"/>
                  <a:pt x="214" y="306"/>
                  <a:pt x="218" y="308"/>
                </a:cubicBezTo>
                <a:cubicBezTo>
                  <a:pt x="218" y="308"/>
                  <a:pt x="218" y="308"/>
                  <a:pt x="218" y="308"/>
                </a:cubicBezTo>
                <a:cubicBezTo>
                  <a:pt x="218" y="308"/>
                  <a:pt x="218" y="308"/>
                  <a:pt x="218" y="308"/>
                </a:cubicBezTo>
                <a:cubicBezTo>
                  <a:pt x="218" y="308"/>
                  <a:pt x="218" y="308"/>
                  <a:pt x="218" y="308"/>
                </a:cubicBezTo>
                <a:cubicBezTo>
                  <a:pt x="220" y="309"/>
                  <a:pt x="223" y="310"/>
                  <a:pt x="225" y="311"/>
                </a:cubicBezTo>
                <a:cubicBezTo>
                  <a:pt x="229" y="312"/>
                  <a:pt x="232" y="314"/>
                  <a:pt x="236" y="316"/>
                </a:cubicBezTo>
                <a:cubicBezTo>
                  <a:pt x="235" y="314"/>
                  <a:pt x="225" y="311"/>
                  <a:pt x="227" y="310"/>
                </a:cubicBezTo>
                <a:cubicBezTo>
                  <a:pt x="228" y="310"/>
                  <a:pt x="228" y="309"/>
                  <a:pt x="228" y="309"/>
                </a:cubicBezTo>
                <a:cubicBezTo>
                  <a:pt x="228" y="309"/>
                  <a:pt x="228" y="308"/>
                  <a:pt x="227" y="308"/>
                </a:cubicBezTo>
                <a:cubicBezTo>
                  <a:pt x="225" y="308"/>
                  <a:pt x="223" y="307"/>
                  <a:pt x="220" y="306"/>
                </a:cubicBezTo>
                <a:cubicBezTo>
                  <a:pt x="220" y="306"/>
                  <a:pt x="219" y="305"/>
                  <a:pt x="218" y="305"/>
                </a:cubicBezTo>
                <a:cubicBezTo>
                  <a:pt x="217" y="305"/>
                  <a:pt x="216" y="304"/>
                  <a:pt x="216" y="304"/>
                </a:cubicBezTo>
                <a:cubicBezTo>
                  <a:pt x="210" y="301"/>
                  <a:pt x="206" y="298"/>
                  <a:pt x="202" y="296"/>
                </a:cubicBezTo>
                <a:cubicBezTo>
                  <a:pt x="204" y="296"/>
                  <a:pt x="206" y="297"/>
                  <a:pt x="208" y="298"/>
                </a:cubicBezTo>
                <a:cubicBezTo>
                  <a:pt x="208" y="297"/>
                  <a:pt x="204" y="296"/>
                  <a:pt x="203" y="295"/>
                </a:cubicBezTo>
                <a:cubicBezTo>
                  <a:pt x="203" y="295"/>
                  <a:pt x="203" y="295"/>
                  <a:pt x="204" y="295"/>
                </a:cubicBezTo>
                <a:cubicBezTo>
                  <a:pt x="204" y="295"/>
                  <a:pt x="204" y="295"/>
                  <a:pt x="204" y="295"/>
                </a:cubicBezTo>
                <a:cubicBezTo>
                  <a:pt x="204" y="295"/>
                  <a:pt x="204" y="294"/>
                  <a:pt x="205" y="295"/>
                </a:cubicBezTo>
                <a:cubicBezTo>
                  <a:pt x="208" y="296"/>
                  <a:pt x="209" y="296"/>
                  <a:pt x="210" y="296"/>
                </a:cubicBezTo>
                <a:cubicBezTo>
                  <a:pt x="211" y="295"/>
                  <a:pt x="209" y="295"/>
                  <a:pt x="208" y="294"/>
                </a:cubicBezTo>
                <a:cubicBezTo>
                  <a:pt x="205" y="293"/>
                  <a:pt x="202" y="292"/>
                  <a:pt x="201" y="291"/>
                </a:cubicBezTo>
                <a:cubicBezTo>
                  <a:pt x="199" y="289"/>
                  <a:pt x="197" y="289"/>
                  <a:pt x="195" y="289"/>
                </a:cubicBezTo>
                <a:cubicBezTo>
                  <a:pt x="193" y="288"/>
                  <a:pt x="191" y="287"/>
                  <a:pt x="187" y="285"/>
                </a:cubicBezTo>
                <a:cubicBezTo>
                  <a:pt x="189" y="287"/>
                  <a:pt x="191" y="288"/>
                  <a:pt x="195" y="289"/>
                </a:cubicBezTo>
                <a:cubicBezTo>
                  <a:pt x="197" y="290"/>
                  <a:pt x="199" y="291"/>
                  <a:pt x="201" y="292"/>
                </a:cubicBezTo>
                <a:cubicBezTo>
                  <a:pt x="203" y="293"/>
                  <a:pt x="203" y="294"/>
                  <a:pt x="201" y="294"/>
                </a:cubicBezTo>
                <a:cubicBezTo>
                  <a:pt x="199" y="293"/>
                  <a:pt x="196" y="291"/>
                  <a:pt x="195" y="293"/>
                </a:cubicBezTo>
                <a:cubicBezTo>
                  <a:pt x="195" y="292"/>
                  <a:pt x="194" y="292"/>
                  <a:pt x="193" y="292"/>
                </a:cubicBezTo>
                <a:cubicBezTo>
                  <a:pt x="193" y="291"/>
                  <a:pt x="191" y="290"/>
                  <a:pt x="189" y="290"/>
                </a:cubicBezTo>
                <a:cubicBezTo>
                  <a:pt x="184" y="287"/>
                  <a:pt x="178" y="284"/>
                  <a:pt x="172" y="281"/>
                </a:cubicBezTo>
                <a:cubicBezTo>
                  <a:pt x="169" y="279"/>
                  <a:pt x="167" y="277"/>
                  <a:pt x="162" y="275"/>
                </a:cubicBezTo>
                <a:cubicBezTo>
                  <a:pt x="160" y="273"/>
                  <a:pt x="154" y="271"/>
                  <a:pt x="152" y="269"/>
                </a:cubicBezTo>
                <a:cubicBezTo>
                  <a:pt x="151" y="269"/>
                  <a:pt x="149" y="268"/>
                  <a:pt x="148" y="267"/>
                </a:cubicBezTo>
                <a:cubicBezTo>
                  <a:pt x="147" y="266"/>
                  <a:pt x="146" y="266"/>
                  <a:pt x="146" y="265"/>
                </a:cubicBezTo>
                <a:cubicBezTo>
                  <a:pt x="145" y="265"/>
                  <a:pt x="145" y="264"/>
                  <a:pt x="144" y="264"/>
                </a:cubicBezTo>
                <a:cubicBezTo>
                  <a:pt x="146" y="265"/>
                  <a:pt x="148" y="266"/>
                  <a:pt x="150" y="267"/>
                </a:cubicBezTo>
                <a:cubicBezTo>
                  <a:pt x="152" y="267"/>
                  <a:pt x="152" y="268"/>
                  <a:pt x="154" y="268"/>
                </a:cubicBezTo>
                <a:cubicBezTo>
                  <a:pt x="155" y="269"/>
                  <a:pt x="157" y="269"/>
                  <a:pt x="158" y="270"/>
                </a:cubicBezTo>
                <a:cubicBezTo>
                  <a:pt x="158" y="269"/>
                  <a:pt x="158" y="269"/>
                  <a:pt x="159" y="269"/>
                </a:cubicBezTo>
                <a:cubicBezTo>
                  <a:pt x="162" y="270"/>
                  <a:pt x="164" y="272"/>
                  <a:pt x="168" y="273"/>
                </a:cubicBezTo>
                <a:cubicBezTo>
                  <a:pt x="170" y="274"/>
                  <a:pt x="172" y="275"/>
                  <a:pt x="173" y="276"/>
                </a:cubicBezTo>
                <a:cubicBezTo>
                  <a:pt x="173" y="276"/>
                  <a:pt x="172" y="276"/>
                  <a:pt x="173" y="277"/>
                </a:cubicBezTo>
                <a:cubicBezTo>
                  <a:pt x="175" y="277"/>
                  <a:pt x="175" y="277"/>
                  <a:pt x="176" y="277"/>
                </a:cubicBezTo>
                <a:cubicBezTo>
                  <a:pt x="177" y="277"/>
                  <a:pt x="178" y="278"/>
                  <a:pt x="180" y="279"/>
                </a:cubicBezTo>
                <a:cubicBezTo>
                  <a:pt x="180" y="279"/>
                  <a:pt x="180" y="279"/>
                  <a:pt x="180" y="279"/>
                </a:cubicBezTo>
                <a:cubicBezTo>
                  <a:pt x="186" y="283"/>
                  <a:pt x="196" y="287"/>
                  <a:pt x="204" y="291"/>
                </a:cubicBezTo>
                <a:cubicBezTo>
                  <a:pt x="208" y="293"/>
                  <a:pt x="212" y="296"/>
                  <a:pt x="216" y="298"/>
                </a:cubicBezTo>
                <a:cubicBezTo>
                  <a:pt x="218" y="299"/>
                  <a:pt x="221" y="301"/>
                  <a:pt x="224" y="302"/>
                </a:cubicBezTo>
                <a:cubicBezTo>
                  <a:pt x="225" y="303"/>
                  <a:pt x="225" y="304"/>
                  <a:pt x="228" y="304"/>
                </a:cubicBezTo>
                <a:cubicBezTo>
                  <a:pt x="233" y="305"/>
                  <a:pt x="230" y="303"/>
                  <a:pt x="230" y="303"/>
                </a:cubicBezTo>
                <a:cubicBezTo>
                  <a:pt x="231" y="303"/>
                  <a:pt x="232" y="304"/>
                  <a:pt x="234" y="304"/>
                </a:cubicBezTo>
                <a:cubicBezTo>
                  <a:pt x="232" y="303"/>
                  <a:pt x="229" y="301"/>
                  <a:pt x="226" y="299"/>
                </a:cubicBezTo>
                <a:cubicBezTo>
                  <a:pt x="227" y="299"/>
                  <a:pt x="228" y="299"/>
                  <a:pt x="226" y="298"/>
                </a:cubicBezTo>
                <a:cubicBezTo>
                  <a:pt x="223" y="297"/>
                  <a:pt x="221" y="296"/>
                  <a:pt x="217" y="294"/>
                </a:cubicBezTo>
                <a:cubicBezTo>
                  <a:pt x="217" y="294"/>
                  <a:pt x="217" y="294"/>
                  <a:pt x="217" y="294"/>
                </a:cubicBezTo>
                <a:cubicBezTo>
                  <a:pt x="217" y="294"/>
                  <a:pt x="217" y="294"/>
                  <a:pt x="217" y="294"/>
                </a:cubicBezTo>
                <a:cubicBezTo>
                  <a:pt x="217" y="294"/>
                  <a:pt x="217" y="294"/>
                  <a:pt x="217" y="294"/>
                </a:cubicBezTo>
                <a:cubicBezTo>
                  <a:pt x="217" y="294"/>
                  <a:pt x="220" y="294"/>
                  <a:pt x="215" y="293"/>
                </a:cubicBezTo>
                <a:cubicBezTo>
                  <a:pt x="214" y="292"/>
                  <a:pt x="212" y="291"/>
                  <a:pt x="214" y="291"/>
                </a:cubicBezTo>
                <a:cubicBezTo>
                  <a:pt x="214" y="291"/>
                  <a:pt x="214" y="291"/>
                  <a:pt x="214" y="291"/>
                </a:cubicBezTo>
                <a:cubicBezTo>
                  <a:pt x="214" y="291"/>
                  <a:pt x="214" y="291"/>
                  <a:pt x="214" y="291"/>
                </a:cubicBezTo>
                <a:cubicBezTo>
                  <a:pt x="214" y="291"/>
                  <a:pt x="214" y="291"/>
                  <a:pt x="214" y="291"/>
                </a:cubicBezTo>
                <a:cubicBezTo>
                  <a:pt x="219" y="293"/>
                  <a:pt x="223" y="296"/>
                  <a:pt x="230" y="298"/>
                </a:cubicBezTo>
                <a:cubicBezTo>
                  <a:pt x="231" y="299"/>
                  <a:pt x="232" y="299"/>
                  <a:pt x="233" y="300"/>
                </a:cubicBezTo>
                <a:cubicBezTo>
                  <a:pt x="236" y="300"/>
                  <a:pt x="232" y="299"/>
                  <a:pt x="232" y="299"/>
                </a:cubicBezTo>
                <a:cubicBezTo>
                  <a:pt x="233" y="299"/>
                  <a:pt x="234" y="298"/>
                  <a:pt x="235" y="298"/>
                </a:cubicBezTo>
                <a:cubicBezTo>
                  <a:pt x="239" y="300"/>
                  <a:pt x="241" y="301"/>
                  <a:pt x="244" y="303"/>
                </a:cubicBezTo>
                <a:cubicBezTo>
                  <a:pt x="246" y="304"/>
                  <a:pt x="248" y="305"/>
                  <a:pt x="250" y="305"/>
                </a:cubicBezTo>
                <a:cubicBezTo>
                  <a:pt x="253" y="306"/>
                  <a:pt x="247" y="304"/>
                  <a:pt x="246" y="303"/>
                </a:cubicBezTo>
                <a:cubicBezTo>
                  <a:pt x="246" y="303"/>
                  <a:pt x="246" y="303"/>
                  <a:pt x="246" y="302"/>
                </a:cubicBezTo>
                <a:cubicBezTo>
                  <a:pt x="246" y="302"/>
                  <a:pt x="246" y="302"/>
                  <a:pt x="246" y="302"/>
                </a:cubicBezTo>
                <a:cubicBezTo>
                  <a:pt x="247" y="302"/>
                  <a:pt x="247" y="302"/>
                  <a:pt x="248" y="302"/>
                </a:cubicBezTo>
                <a:cubicBezTo>
                  <a:pt x="245" y="301"/>
                  <a:pt x="240" y="299"/>
                  <a:pt x="238" y="298"/>
                </a:cubicBezTo>
                <a:cubicBezTo>
                  <a:pt x="237" y="297"/>
                  <a:pt x="237" y="297"/>
                  <a:pt x="236" y="296"/>
                </a:cubicBezTo>
                <a:cubicBezTo>
                  <a:pt x="236" y="296"/>
                  <a:pt x="237" y="296"/>
                  <a:pt x="238" y="296"/>
                </a:cubicBezTo>
                <a:cubicBezTo>
                  <a:pt x="238" y="296"/>
                  <a:pt x="238" y="296"/>
                  <a:pt x="237" y="295"/>
                </a:cubicBezTo>
                <a:cubicBezTo>
                  <a:pt x="231" y="292"/>
                  <a:pt x="231" y="292"/>
                  <a:pt x="237" y="292"/>
                </a:cubicBezTo>
                <a:cubicBezTo>
                  <a:pt x="239" y="292"/>
                  <a:pt x="239" y="293"/>
                  <a:pt x="242" y="293"/>
                </a:cubicBezTo>
                <a:cubicBezTo>
                  <a:pt x="244" y="293"/>
                  <a:pt x="241" y="292"/>
                  <a:pt x="240" y="292"/>
                </a:cubicBezTo>
                <a:cubicBezTo>
                  <a:pt x="239" y="291"/>
                  <a:pt x="239" y="290"/>
                  <a:pt x="241" y="291"/>
                </a:cubicBezTo>
                <a:cubicBezTo>
                  <a:pt x="247" y="293"/>
                  <a:pt x="253" y="294"/>
                  <a:pt x="258" y="297"/>
                </a:cubicBezTo>
                <a:cubicBezTo>
                  <a:pt x="258" y="297"/>
                  <a:pt x="259" y="297"/>
                  <a:pt x="258" y="297"/>
                </a:cubicBezTo>
                <a:cubicBezTo>
                  <a:pt x="258" y="297"/>
                  <a:pt x="256" y="296"/>
                  <a:pt x="255" y="297"/>
                </a:cubicBezTo>
                <a:cubicBezTo>
                  <a:pt x="260" y="300"/>
                  <a:pt x="270" y="302"/>
                  <a:pt x="275" y="305"/>
                </a:cubicBezTo>
                <a:cubicBezTo>
                  <a:pt x="277" y="307"/>
                  <a:pt x="280" y="308"/>
                  <a:pt x="284" y="310"/>
                </a:cubicBezTo>
                <a:cubicBezTo>
                  <a:pt x="285" y="311"/>
                  <a:pt x="286" y="311"/>
                  <a:pt x="288" y="311"/>
                </a:cubicBezTo>
                <a:cubicBezTo>
                  <a:pt x="290" y="311"/>
                  <a:pt x="289" y="310"/>
                  <a:pt x="287" y="310"/>
                </a:cubicBezTo>
                <a:cubicBezTo>
                  <a:pt x="283" y="308"/>
                  <a:pt x="287" y="309"/>
                  <a:pt x="287" y="308"/>
                </a:cubicBezTo>
                <a:cubicBezTo>
                  <a:pt x="288" y="308"/>
                  <a:pt x="289" y="308"/>
                  <a:pt x="289" y="309"/>
                </a:cubicBezTo>
                <a:cubicBezTo>
                  <a:pt x="287" y="308"/>
                  <a:pt x="287" y="306"/>
                  <a:pt x="282" y="306"/>
                </a:cubicBezTo>
                <a:cubicBezTo>
                  <a:pt x="281" y="306"/>
                  <a:pt x="283" y="307"/>
                  <a:pt x="283" y="307"/>
                </a:cubicBezTo>
                <a:cubicBezTo>
                  <a:pt x="280" y="307"/>
                  <a:pt x="280" y="306"/>
                  <a:pt x="278" y="305"/>
                </a:cubicBezTo>
                <a:cubicBezTo>
                  <a:pt x="273" y="303"/>
                  <a:pt x="273" y="302"/>
                  <a:pt x="268" y="300"/>
                </a:cubicBezTo>
                <a:cubicBezTo>
                  <a:pt x="266" y="299"/>
                  <a:pt x="264" y="298"/>
                  <a:pt x="262" y="297"/>
                </a:cubicBezTo>
                <a:cubicBezTo>
                  <a:pt x="262" y="296"/>
                  <a:pt x="263" y="296"/>
                  <a:pt x="262" y="295"/>
                </a:cubicBezTo>
                <a:cubicBezTo>
                  <a:pt x="260" y="294"/>
                  <a:pt x="258" y="293"/>
                  <a:pt x="256" y="292"/>
                </a:cubicBezTo>
                <a:cubicBezTo>
                  <a:pt x="256" y="292"/>
                  <a:pt x="255" y="292"/>
                  <a:pt x="255" y="292"/>
                </a:cubicBezTo>
                <a:cubicBezTo>
                  <a:pt x="257" y="293"/>
                  <a:pt x="259" y="294"/>
                  <a:pt x="261" y="295"/>
                </a:cubicBezTo>
                <a:cubicBezTo>
                  <a:pt x="256" y="294"/>
                  <a:pt x="255" y="293"/>
                  <a:pt x="252" y="292"/>
                </a:cubicBezTo>
                <a:cubicBezTo>
                  <a:pt x="251" y="290"/>
                  <a:pt x="245" y="288"/>
                  <a:pt x="242" y="287"/>
                </a:cubicBezTo>
                <a:cubicBezTo>
                  <a:pt x="242" y="286"/>
                  <a:pt x="241" y="286"/>
                  <a:pt x="240" y="286"/>
                </a:cubicBezTo>
                <a:cubicBezTo>
                  <a:pt x="240" y="286"/>
                  <a:pt x="240" y="286"/>
                  <a:pt x="240" y="286"/>
                </a:cubicBezTo>
                <a:cubicBezTo>
                  <a:pt x="240" y="286"/>
                  <a:pt x="240" y="286"/>
                  <a:pt x="240" y="286"/>
                </a:cubicBezTo>
                <a:cubicBezTo>
                  <a:pt x="240" y="286"/>
                  <a:pt x="240" y="286"/>
                  <a:pt x="240" y="286"/>
                </a:cubicBezTo>
                <a:cubicBezTo>
                  <a:pt x="236" y="285"/>
                  <a:pt x="234" y="283"/>
                  <a:pt x="229" y="281"/>
                </a:cubicBezTo>
                <a:cubicBezTo>
                  <a:pt x="229" y="281"/>
                  <a:pt x="229" y="281"/>
                  <a:pt x="229" y="281"/>
                </a:cubicBezTo>
                <a:cubicBezTo>
                  <a:pt x="229" y="281"/>
                  <a:pt x="229" y="281"/>
                  <a:pt x="229" y="281"/>
                </a:cubicBezTo>
                <a:cubicBezTo>
                  <a:pt x="228" y="280"/>
                  <a:pt x="226" y="279"/>
                  <a:pt x="224" y="279"/>
                </a:cubicBezTo>
                <a:cubicBezTo>
                  <a:pt x="223" y="277"/>
                  <a:pt x="220" y="276"/>
                  <a:pt x="217" y="275"/>
                </a:cubicBezTo>
                <a:cubicBezTo>
                  <a:pt x="215" y="274"/>
                  <a:pt x="214" y="273"/>
                  <a:pt x="212" y="273"/>
                </a:cubicBezTo>
                <a:cubicBezTo>
                  <a:pt x="212" y="272"/>
                  <a:pt x="212" y="272"/>
                  <a:pt x="212" y="272"/>
                </a:cubicBezTo>
                <a:cubicBezTo>
                  <a:pt x="210" y="271"/>
                  <a:pt x="207" y="270"/>
                  <a:pt x="208" y="269"/>
                </a:cubicBezTo>
                <a:cubicBezTo>
                  <a:pt x="214" y="271"/>
                  <a:pt x="218" y="274"/>
                  <a:pt x="225" y="276"/>
                </a:cubicBezTo>
                <a:cubicBezTo>
                  <a:pt x="236" y="282"/>
                  <a:pt x="246" y="287"/>
                  <a:pt x="257" y="292"/>
                </a:cubicBezTo>
                <a:cubicBezTo>
                  <a:pt x="258" y="292"/>
                  <a:pt x="260" y="293"/>
                  <a:pt x="261" y="293"/>
                </a:cubicBezTo>
                <a:cubicBezTo>
                  <a:pt x="262" y="294"/>
                  <a:pt x="262" y="294"/>
                  <a:pt x="263" y="294"/>
                </a:cubicBezTo>
                <a:cubicBezTo>
                  <a:pt x="269" y="297"/>
                  <a:pt x="274" y="300"/>
                  <a:pt x="280" y="302"/>
                </a:cubicBezTo>
                <a:cubicBezTo>
                  <a:pt x="286" y="305"/>
                  <a:pt x="293" y="308"/>
                  <a:pt x="297" y="311"/>
                </a:cubicBezTo>
                <a:cubicBezTo>
                  <a:pt x="298" y="312"/>
                  <a:pt x="301" y="313"/>
                  <a:pt x="303" y="315"/>
                </a:cubicBezTo>
                <a:cubicBezTo>
                  <a:pt x="302" y="314"/>
                  <a:pt x="301" y="314"/>
                  <a:pt x="300" y="314"/>
                </a:cubicBezTo>
                <a:cubicBezTo>
                  <a:pt x="301" y="315"/>
                  <a:pt x="302" y="315"/>
                  <a:pt x="304" y="316"/>
                </a:cubicBezTo>
                <a:cubicBezTo>
                  <a:pt x="305" y="316"/>
                  <a:pt x="304" y="315"/>
                  <a:pt x="304" y="315"/>
                </a:cubicBezTo>
                <a:cubicBezTo>
                  <a:pt x="305" y="315"/>
                  <a:pt x="306" y="316"/>
                  <a:pt x="309" y="316"/>
                </a:cubicBezTo>
                <a:cubicBezTo>
                  <a:pt x="304" y="314"/>
                  <a:pt x="303" y="313"/>
                  <a:pt x="299" y="311"/>
                </a:cubicBezTo>
                <a:cubicBezTo>
                  <a:pt x="297" y="310"/>
                  <a:pt x="296" y="309"/>
                  <a:pt x="294" y="308"/>
                </a:cubicBezTo>
                <a:cubicBezTo>
                  <a:pt x="290" y="306"/>
                  <a:pt x="284" y="303"/>
                  <a:pt x="280" y="300"/>
                </a:cubicBezTo>
                <a:cubicBezTo>
                  <a:pt x="281" y="300"/>
                  <a:pt x="280" y="300"/>
                  <a:pt x="280" y="299"/>
                </a:cubicBezTo>
                <a:cubicBezTo>
                  <a:pt x="279" y="299"/>
                  <a:pt x="279" y="298"/>
                  <a:pt x="280" y="298"/>
                </a:cubicBezTo>
                <a:cubicBezTo>
                  <a:pt x="282" y="298"/>
                  <a:pt x="284" y="299"/>
                  <a:pt x="285" y="300"/>
                </a:cubicBezTo>
                <a:cubicBezTo>
                  <a:pt x="288" y="301"/>
                  <a:pt x="292" y="302"/>
                  <a:pt x="296" y="303"/>
                </a:cubicBezTo>
                <a:cubicBezTo>
                  <a:pt x="300" y="305"/>
                  <a:pt x="302" y="304"/>
                  <a:pt x="304" y="304"/>
                </a:cubicBezTo>
                <a:cubicBezTo>
                  <a:pt x="304" y="304"/>
                  <a:pt x="306" y="304"/>
                  <a:pt x="307" y="304"/>
                </a:cubicBezTo>
                <a:cubicBezTo>
                  <a:pt x="308" y="305"/>
                  <a:pt x="308" y="305"/>
                  <a:pt x="306" y="305"/>
                </a:cubicBezTo>
                <a:cubicBezTo>
                  <a:pt x="303" y="305"/>
                  <a:pt x="304" y="306"/>
                  <a:pt x="302" y="306"/>
                </a:cubicBezTo>
                <a:cubicBezTo>
                  <a:pt x="306" y="307"/>
                  <a:pt x="310" y="308"/>
                  <a:pt x="314" y="310"/>
                </a:cubicBezTo>
                <a:cubicBezTo>
                  <a:pt x="313" y="309"/>
                  <a:pt x="312" y="308"/>
                  <a:pt x="312" y="307"/>
                </a:cubicBezTo>
                <a:cubicBezTo>
                  <a:pt x="314" y="308"/>
                  <a:pt x="319" y="309"/>
                  <a:pt x="318" y="307"/>
                </a:cubicBezTo>
                <a:cubicBezTo>
                  <a:pt x="317" y="305"/>
                  <a:pt x="317" y="305"/>
                  <a:pt x="321" y="305"/>
                </a:cubicBezTo>
                <a:cubicBezTo>
                  <a:pt x="317" y="304"/>
                  <a:pt x="314" y="302"/>
                  <a:pt x="310" y="302"/>
                </a:cubicBezTo>
                <a:cubicBezTo>
                  <a:pt x="310" y="302"/>
                  <a:pt x="309" y="302"/>
                  <a:pt x="309" y="302"/>
                </a:cubicBezTo>
                <a:cubicBezTo>
                  <a:pt x="309" y="301"/>
                  <a:pt x="309" y="301"/>
                  <a:pt x="310" y="301"/>
                </a:cubicBezTo>
                <a:cubicBezTo>
                  <a:pt x="312" y="301"/>
                  <a:pt x="310" y="300"/>
                  <a:pt x="309" y="300"/>
                </a:cubicBezTo>
                <a:cubicBezTo>
                  <a:pt x="308" y="300"/>
                  <a:pt x="308" y="300"/>
                  <a:pt x="308" y="299"/>
                </a:cubicBezTo>
                <a:cubicBezTo>
                  <a:pt x="308" y="299"/>
                  <a:pt x="308" y="299"/>
                  <a:pt x="306" y="298"/>
                </a:cubicBezTo>
                <a:cubicBezTo>
                  <a:pt x="304" y="297"/>
                  <a:pt x="304" y="297"/>
                  <a:pt x="306" y="297"/>
                </a:cubicBezTo>
                <a:cubicBezTo>
                  <a:pt x="307" y="297"/>
                  <a:pt x="304" y="296"/>
                  <a:pt x="305" y="295"/>
                </a:cubicBezTo>
                <a:cubicBezTo>
                  <a:pt x="306" y="296"/>
                  <a:pt x="307" y="297"/>
                  <a:pt x="308" y="297"/>
                </a:cubicBezTo>
                <a:cubicBezTo>
                  <a:pt x="310" y="299"/>
                  <a:pt x="314" y="300"/>
                  <a:pt x="317" y="302"/>
                </a:cubicBezTo>
                <a:cubicBezTo>
                  <a:pt x="318" y="303"/>
                  <a:pt x="320" y="304"/>
                  <a:pt x="322" y="305"/>
                </a:cubicBezTo>
                <a:cubicBezTo>
                  <a:pt x="323" y="305"/>
                  <a:pt x="324" y="306"/>
                  <a:pt x="325" y="306"/>
                </a:cubicBezTo>
                <a:cubicBezTo>
                  <a:pt x="326" y="306"/>
                  <a:pt x="327" y="307"/>
                  <a:pt x="327" y="307"/>
                </a:cubicBezTo>
                <a:cubicBezTo>
                  <a:pt x="327" y="307"/>
                  <a:pt x="328" y="308"/>
                  <a:pt x="329" y="308"/>
                </a:cubicBezTo>
                <a:cubicBezTo>
                  <a:pt x="330" y="308"/>
                  <a:pt x="331" y="309"/>
                  <a:pt x="332" y="309"/>
                </a:cubicBezTo>
                <a:cubicBezTo>
                  <a:pt x="332" y="308"/>
                  <a:pt x="331" y="308"/>
                  <a:pt x="330" y="308"/>
                </a:cubicBezTo>
                <a:cubicBezTo>
                  <a:pt x="329" y="307"/>
                  <a:pt x="328" y="306"/>
                  <a:pt x="326" y="306"/>
                </a:cubicBezTo>
                <a:cubicBezTo>
                  <a:pt x="321" y="303"/>
                  <a:pt x="317" y="300"/>
                  <a:pt x="309" y="297"/>
                </a:cubicBezTo>
                <a:cubicBezTo>
                  <a:pt x="305" y="294"/>
                  <a:pt x="298" y="291"/>
                  <a:pt x="292" y="288"/>
                </a:cubicBezTo>
                <a:cubicBezTo>
                  <a:pt x="289" y="287"/>
                  <a:pt x="287" y="285"/>
                  <a:pt x="284" y="284"/>
                </a:cubicBezTo>
                <a:cubicBezTo>
                  <a:pt x="283" y="283"/>
                  <a:pt x="279" y="281"/>
                  <a:pt x="276" y="280"/>
                </a:cubicBezTo>
                <a:cubicBezTo>
                  <a:pt x="280" y="281"/>
                  <a:pt x="284" y="280"/>
                  <a:pt x="289" y="282"/>
                </a:cubicBezTo>
                <a:cubicBezTo>
                  <a:pt x="294" y="284"/>
                  <a:pt x="299" y="286"/>
                  <a:pt x="303" y="288"/>
                </a:cubicBezTo>
                <a:cubicBezTo>
                  <a:pt x="309" y="291"/>
                  <a:pt x="314" y="295"/>
                  <a:pt x="322" y="298"/>
                </a:cubicBezTo>
                <a:cubicBezTo>
                  <a:pt x="325" y="299"/>
                  <a:pt x="330" y="300"/>
                  <a:pt x="334" y="302"/>
                </a:cubicBezTo>
                <a:cubicBezTo>
                  <a:pt x="335" y="300"/>
                  <a:pt x="331" y="299"/>
                  <a:pt x="328" y="298"/>
                </a:cubicBezTo>
                <a:cubicBezTo>
                  <a:pt x="326" y="297"/>
                  <a:pt x="323" y="297"/>
                  <a:pt x="323" y="296"/>
                </a:cubicBezTo>
                <a:cubicBezTo>
                  <a:pt x="323" y="295"/>
                  <a:pt x="325" y="296"/>
                  <a:pt x="327" y="296"/>
                </a:cubicBezTo>
                <a:cubicBezTo>
                  <a:pt x="328" y="296"/>
                  <a:pt x="330" y="296"/>
                  <a:pt x="331" y="296"/>
                </a:cubicBezTo>
                <a:cubicBezTo>
                  <a:pt x="331" y="297"/>
                  <a:pt x="332" y="297"/>
                  <a:pt x="333" y="298"/>
                </a:cubicBezTo>
                <a:cubicBezTo>
                  <a:pt x="333" y="298"/>
                  <a:pt x="333" y="298"/>
                  <a:pt x="333" y="298"/>
                </a:cubicBezTo>
                <a:cubicBezTo>
                  <a:pt x="333" y="298"/>
                  <a:pt x="333" y="298"/>
                  <a:pt x="333" y="298"/>
                </a:cubicBezTo>
                <a:cubicBezTo>
                  <a:pt x="332" y="298"/>
                  <a:pt x="330" y="297"/>
                  <a:pt x="330" y="297"/>
                </a:cubicBezTo>
                <a:cubicBezTo>
                  <a:pt x="330" y="298"/>
                  <a:pt x="331" y="299"/>
                  <a:pt x="334" y="299"/>
                </a:cubicBezTo>
                <a:cubicBezTo>
                  <a:pt x="334" y="299"/>
                  <a:pt x="335" y="300"/>
                  <a:pt x="335" y="300"/>
                </a:cubicBezTo>
                <a:cubicBezTo>
                  <a:pt x="337" y="301"/>
                  <a:pt x="339" y="302"/>
                  <a:pt x="341" y="303"/>
                </a:cubicBezTo>
                <a:cubicBezTo>
                  <a:pt x="341" y="303"/>
                  <a:pt x="342" y="303"/>
                  <a:pt x="342" y="303"/>
                </a:cubicBezTo>
                <a:cubicBezTo>
                  <a:pt x="340" y="302"/>
                  <a:pt x="338" y="301"/>
                  <a:pt x="336" y="300"/>
                </a:cubicBezTo>
                <a:cubicBezTo>
                  <a:pt x="335" y="299"/>
                  <a:pt x="335" y="299"/>
                  <a:pt x="337" y="298"/>
                </a:cubicBezTo>
                <a:cubicBezTo>
                  <a:pt x="339" y="299"/>
                  <a:pt x="340" y="299"/>
                  <a:pt x="341" y="299"/>
                </a:cubicBezTo>
                <a:cubicBezTo>
                  <a:pt x="342" y="300"/>
                  <a:pt x="344" y="301"/>
                  <a:pt x="347" y="301"/>
                </a:cubicBezTo>
                <a:cubicBezTo>
                  <a:pt x="346" y="300"/>
                  <a:pt x="345" y="299"/>
                  <a:pt x="344" y="299"/>
                </a:cubicBezTo>
                <a:cubicBezTo>
                  <a:pt x="343" y="297"/>
                  <a:pt x="339" y="295"/>
                  <a:pt x="335" y="294"/>
                </a:cubicBezTo>
                <a:cubicBezTo>
                  <a:pt x="334" y="293"/>
                  <a:pt x="333" y="293"/>
                  <a:pt x="331" y="292"/>
                </a:cubicBezTo>
                <a:cubicBezTo>
                  <a:pt x="331" y="292"/>
                  <a:pt x="331" y="292"/>
                  <a:pt x="330" y="291"/>
                </a:cubicBezTo>
                <a:cubicBezTo>
                  <a:pt x="330" y="291"/>
                  <a:pt x="329" y="290"/>
                  <a:pt x="327" y="290"/>
                </a:cubicBezTo>
                <a:cubicBezTo>
                  <a:pt x="326" y="289"/>
                  <a:pt x="325" y="289"/>
                  <a:pt x="325" y="289"/>
                </a:cubicBezTo>
                <a:cubicBezTo>
                  <a:pt x="327" y="288"/>
                  <a:pt x="323" y="287"/>
                  <a:pt x="324" y="287"/>
                </a:cubicBezTo>
                <a:cubicBezTo>
                  <a:pt x="325" y="287"/>
                  <a:pt x="329" y="288"/>
                  <a:pt x="329" y="287"/>
                </a:cubicBezTo>
                <a:cubicBezTo>
                  <a:pt x="330" y="287"/>
                  <a:pt x="328" y="286"/>
                  <a:pt x="326" y="285"/>
                </a:cubicBezTo>
                <a:cubicBezTo>
                  <a:pt x="324" y="284"/>
                  <a:pt x="323" y="284"/>
                  <a:pt x="322" y="283"/>
                </a:cubicBezTo>
                <a:cubicBezTo>
                  <a:pt x="320" y="281"/>
                  <a:pt x="318" y="280"/>
                  <a:pt x="311" y="278"/>
                </a:cubicBezTo>
                <a:cubicBezTo>
                  <a:pt x="310" y="277"/>
                  <a:pt x="304" y="275"/>
                  <a:pt x="301" y="273"/>
                </a:cubicBezTo>
                <a:cubicBezTo>
                  <a:pt x="296" y="271"/>
                  <a:pt x="290" y="268"/>
                  <a:pt x="284" y="265"/>
                </a:cubicBezTo>
                <a:cubicBezTo>
                  <a:pt x="283" y="264"/>
                  <a:pt x="281" y="263"/>
                  <a:pt x="276" y="262"/>
                </a:cubicBezTo>
                <a:cubicBezTo>
                  <a:pt x="278" y="263"/>
                  <a:pt x="281" y="264"/>
                  <a:pt x="283" y="265"/>
                </a:cubicBezTo>
                <a:cubicBezTo>
                  <a:pt x="285" y="266"/>
                  <a:pt x="286" y="267"/>
                  <a:pt x="288" y="268"/>
                </a:cubicBezTo>
                <a:cubicBezTo>
                  <a:pt x="282" y="266"/>
                  <a:pt x="281" y="264"/>
                  <a:pt x="277" y="263"/>
                </a:cubicBezTo>
                <a:cubicBezTo>
                  <a:pt x="275" y="262"/>
                  <a:pt x="273" y="262"/>
                  <a:pt x="272" y="261"/>
                </a:cubicBezTo>
                <a:cubicBezTo>
                  <a:pt x="272" y="261"/>
                  <a:pt x="272" y="261"/>
                  <a:pt x="272" y="261"/>
                </a:cubicBezTo>
                <a:cubicBezTo>
                  <a:pt x="272" y="261"/>
                  <a:pt x="272" y="260"/>
                  <a:pt x="270" y="259"/>
                </a:cubicBezTo>
                <a:cubicBezTo>
                  <a:pt x="268" y="259"/>
                  <a:pt x="268" y="259"/>
                  <a:pt x="268" y="260"/>
                </a:cubicBezTo>
                <a:cubicBezTo>
                  <a:pt x="265" y="258"/>
                  <a:pt x="262" y="257"/>
                  <a:pt x="260" y="256"/>
                </a:cubicBezTo>
                <a:cubicBezTo>
                  <a:pt x="260" y="256"/>
                  <a:pt x="261" y="256"/>
                  <a:pt x="262" y="256"/>
                </a:cubicBezTo>
                <a:cubicBezTo>
                  <a:pt x="263" y="256"/>
                  <a:pt x="264" y="257"/>
                  <a:pt x="265" y="257"/>
                </a:cubicBezTo>
                <a:cubicBezTo>
                  <a:pt x="269" y="258"/>
                  <a:pt x="272" y="259"/>
                  <a:pt x="273" y="260"/>
                </a:cubicBezTo>
                <a:cubicBezTo>
                  <a:pt x="274" y="260"/>
                  <a:pt x="275" y="261"/>
                  <a:pt x="276" y="261"/>
                </a:cubicBezTo>
                <a:cubicBezTo>
                  <a:pt x="277" y="261"/>
                  <a:pt x="276" y="260"/>
                  <a:pt x="275" y="260"/>
                </a:cubicBezTo>
                <a:cubicBezTo>
                  <a:pt x="276" y="260"/>
                  <a:pt x="277" y="260"/>
                  <a:pt x="277" y="260"/>
                </a:cubicBezTo>
                <a:cubicBezTo>
                  <a:pt x="278" y="260"/>
                  <a:pt x="279" y="261"/>
                  <a:pt x="280" y="261"/>
                </a:cubicBezTo>
                <a:cubicBezTo>
                  <a:pt x="285" y="263"/>
                  <a:pt x="289" y="266"/>
                  <a:pt x="294" y="268"/>
                </a:cubicBezTo>
                <a:cubicBezTo>
                  <a:pt x="294" y="268"/>
                  <a:pt x="294" y="268"/>
                  <a:pt x="294" y="267"/>
                </a:cubicBezTo>
                <a:cubicBezTo>
                  <a:pt x="294" y="267"/>
                  <a:pt x="293" y="267"/>
                  <a:pt x="293" y="267"/>
                </a:cubicBezTo>
                <a:cubicBezTo>
                  <a:pt x="293" y="267"/>
                  <a:pt x="293" y="267"/>
                  <a:pt x="293" y="267"/>
                </a:cubicBezTo>
                <a:cubicBezTo>
                  <a:pt x="293" y="267"/>
                  <a:pt x="293" y="267"/>
                  <a:pt x="293" y="267"/>
                </a:cubicBezTo>
                <a:cubicBezTo>
                  <a:pt x="296" y="267"/>
                  <a:pt x="299" y="268"/>
                  <a:pt x="300" y="270"/>
                </a:cubicBezTo>
                <a:cubicBezTo>
                  <a:pt x="301" y="270"/>
                  <a:pt x="303" y="271"/>
                  <a:pt x="306" y="272"/>
                </a:cubicBezTo>
                <a:cubicBezTo>
                  <a:pt x="307" y="272"/>
                  <a:pt x="308" y="272"/>
                  <a:pt x="308" y="272"/>
                </a:cubicBezTo>
                <a:cubicBezTo>
                  <a:pt x="310" y="271"/>
                  <a:pt x="307" y="270"/>
                  <a:pt x="305" y="270"/>
                </a:cubicBezTo>
                <a:cubicBezTo>
                  <a:pt x="298" y="266"/>
                  <a:pt x="289" y="262"/>
                  <a:pt x="282" y="259"/>
                </a:cubicBezTo>
                <a:cubicBezTo>
                  <a:pt x="282" y="259"/>
                  <a:pt x="282" y="259"/>
                  <a:pt x="282" y="259"/>
                </a:cubicBezTo>
                <a:cubicBezTo>
                  <a:pt x="279" y="257"/>
                  <a:pt x="272" y="255"/>
                  <a:pt x="271" y="253"/>
                </a:cubicBezTo>
                <a:cubicBezTo>
                  <a:pt x="281" y="257"/>
                  <a:pt x="290" y="262"/>
                  <a:pt x="299" y="266"/>
                </a:cubicBezTo>
                <a:cubicBezTo>
                  <a:pt x="308" y="270"/>
                  <a:pt x="318" y="275"/>
                  <a:pt x="330" y="280"/>
                </a:cubicBezTo>
                <a:cubicBezTo>
                  <a:pt x="332" y="281"/>
                  <a:pt x="334" y="281"/>
                  <a:pt x="336" y="282"/>
                </a:cubicBezTo>
                <a:cubicBezTo>
                  <a:pt x="340" y="285"/>
                  <a:pt x="347" y="288"/>
                  <a:pt x="352" y="291"/>
                </a:cubicBezTo>
                <a:cubicBezTo>
                  <a:pt x="353" y="291"/>
                  <a:pt x="349" y="290"/>
                  <a:pt x="349" y="289"/>
                </a:cubicBezTo>
                <a:cubicBezTo>
                  <a:pt x="355" y="290"/>
                  <a:pt x="358" y="292"/>
                  <a:pt x="361" y="294"/>
                </a:cubicBezTo>
                <a:cubicBezTo>
                  <a:pt x="363" y="295"/>
                  <a:pt x="365" y="297"/>
                  <a:pt x="371" y="298"/>
                </a:cubicBezTo>
                <a:cubicBezTo>
                  <a:pt x="376" y="299"/>
                  <a:pt x="377" y="300"/>
                  <a:pt x="380" y="302"/>
                </a:cubicBezTo>
                <a:cubicBezTo>
                  <a:pt x="380" y="302"/>
                  <a:pt x="380" y="302"/>
                  <a:pt x="380" y="302"/>
                </a:cubicBezTo>
                <a:cubicBezTo>
                  <a:pt x="385" y="304"/>
                  <a:pt x="389" y="306"/>
                  <a:pt x="393" y="308"/>
                </a:cubicBezTo>
                <a:cubicBezTo>
                  <a:pt x="390" y="307"/>
                  <a:pt x="389" y="306"/>
                  <a:pt x="387" y="306"/>
                </a:cubicBezTo>
                <a:cubicBezTo>
                  <a:pt x="386" y="305"/>
                  <a:pt x="385" y="304"/>
                  <a:pt x="381" y="303"/>
                </a:cubicBezTo>
                <a:cubicBezTo>
                  <a:pt x="382" y="304"/>
                  <a:pt x="383" y="305"/>
                  <a:pt x="386" y="306"/>
                </a:cubicBezTo>
                <a:cubicBezTo>
                  <a:pt x="389" y="307"/>
                  <a:pt x="391" y="308"/>
                  <a:pt x="394" y="310"/>
                </a:cubicBezTo>
                <a:cubicBezTo>
                  <a:pt x="396" y="311"/>
                  <a:pt x="398" y="311"/>
                  <a:pt x="399" y="312"/>
                </a:cubicBezTo>
                <a:cubicBezTo>
                  <a:pt x="399" y="312"/>
                  <a:pt x="400" y="312"/>
                  <a:pt x="400" y="312"/>
                </a:cubicBezTo>
                <a:cubicBezTo>
                  <a:pt x="398" y="311"/>
                  <a:pt x="397" y="311"/>
                  <a:pt x="396" y="310"/>
                </a:cubicBezTo>
                <a:cubicBezTo>
                  <a:pt x="396" y="310"/>
                  <a:pt x="397" y="310"/>
                  <a:pt x="397" y="310"/>
                </a:cubicBezTo>
                <a:cubicBezTo>
                  <a:pt x="402" y="313"/>
                  <a:pt x="410" y="316"/>
                  <a:pt x="413" y="319"/>
                </a:cubicBezTo>
                <a:cubicBezTo>
                  <a:pt x="416" y="320"/>
                  <a:pt x="418" y="321"/>
                  <a:pt x="421" y="322"/>
                </a:cubicBezTo>
                <a:cubicBezTo>
                  <a:pt x="421" y="323"/>
                  <a:pt x="422" y="324"/>
                  <a:pt x="426" y="325"/>
                </a:cubicBezTo>
                <a:cubicBezTo>
                  <a:pt x="429" y="328"/>
                  <a:pt x="436" y="329"/>
                  <a:pt x="442" y="331"/>
                </a:cubicBezTo>
                <a:cubicBezTo>
                  <a:pt x="442" y="331"/>
                  <a:pt x="442" y="331"/>
                  <a:pt x="443" y="331"/>
                </a:cubicBezTo>
                <a:cubicBezTo>
                  <a:pt x="444" y="332"/>
                  <a:pt x="446" y="333"/>
                  <a:pt x="448" y="334"/>
                </a:cubicBezTo>
                <a:cubicBezTo>
                  <a:pt x="450" y="335"/>
                  <a:pt x="448" y="335"/>
                  <a:pt x="446" y="334"/>
                </a:cubicBezTo>
                <a:cubicBezTo>
                  <a:pt x="445" y="334"/>
                  <a:pt x="444" y="333"/>
                  <a:pt x="441" y="333"/>
                </a:cubicBezTo>
                <a:cubicBezTo>
                  <a:pt x="442" y="333"/>
                  <a:pt x="444" y="334"/>
                  <a:pt x="445" y="334"/>
                </a:cubicBezTo>
                <a:cubicBezTo>
                  <a:pt x="446" y="335"/>
                  <a:pt x="447" y="335"/>
                  <a:pt x="448" y="336"/>
                </a:cubicBezTo>
                <a:cubicBezTo>
                  <a:pt x="452" y="338"/>
                  <a:pt x="459" y="341"/>
                  <a:pt x="465" y="344"/>
                </a:cubicBezTo>
                <a:cubicBezTo>
                  <a:pt x="467" y="345"/>
                  <a:pt x="468" y="347"/>
                  <a:pt x="473" y="348"/>
                </a:cubicBezTo>
                <a:cubicBezTo>
                  <a:pt x="472" y="347"/>
                  <a:pt x="469" y="345"/>
                  <a:pt x="466" y="344"/>
                </a:cubicBezTo>
                <a:cubicBezTo>
                  <a:pt x="463" y="342"/>
                  <a:pt x="459" y="340"/>
                  <a:pt x="455" y="339"/>
                </a:cubicBezTo>
                <a:cubicBezTo>
                  <a:pt x="457" y="338"/>
                  <a:pt x="452" y="335"/>
                  <a:pt x="450" y="334"/>
                </a:cubicBezTo>
                <a:cubicBezTo>
                  <a:pt x="449" y="333"/>
                  <a:pt x="446" y="331"/>
                  <a:pt x="444" y="330"/>
                </a:cubicBezTo>
                <a:cubicBezTo>
                  <a:pt x="444" y="329"/>
                  <a:pt x="441" y="329"/>
                  <a:pt x="439" y="328"/>
                </a:cubicBezTo>
                <a:cubicBezTo>
                  <a:pt x="435" y="326"/>
                  <a:pt x="429" y="324"/>
                  <a:pt x="432" y="323"/>
                </a:cubicBezTo>
                <a:cubicBezTo>
                  <a:pt x="433" y="323"/>
                  <a:pt x="431" y="321"/>
                  <a:pt x="427" y="321"/>
                </a:cubicBezTo>
                <a:cubicBezTo>
                  <a:pt x="425" y="320"/>
                  <a:pt x="423" y="319"/>
                  <a:pt x="421" y="318"/>
                </a:cubicBezTo>
                <a:cubicBezTo>
                  <a:pt x="420" y="317"/>
                  <a:pt x="418" y="317"/>
                  <a:pt x="417" y="316"/>
                </a:cubicBezTo>
                <a:cubicBezTo>
                  <a:pt x="417" y="315"/>
                  <a:pt x="416" y="315"/>
                  <a:pt x="414" y="314"/>
                </a:cubicBezTo>
                <a:cubicBezTo>
                  <a:pt x="413" y="314"/>
                  <a:pt x="414" y="315"/>
                  <a:pt x="415" y="316"/>
                </a:cubicBezTo>
                <a:cubicBezTo>
                  <a:pt x="416" y="317"/>
                  <a:pt x="417" y="317"/>
                  <a:pt x="419" y="318"/>
                </a:cubicBezTo>
                <a:cubicBezTo>
                  <a:pt x="421" y="319"/>
                  <a:pt x="421" y="320"/>
                  <a:pt x="419" y="320"/>
                </a:cubicBezTo>
                <a:cubicBezTo>
                  <a:pt x="417" y="320"/>
                  <a:pt x="417" y="319"/>
                  <a:pt x="416" y="319"/>
                </a:cubicBezTo>
                <a:cubicBezTo>
                  <a:pt x="408" y="314"/>
                  <a:pt x="399" y="310"/>
                  <a:pt x="391" y="306"/>
                </a:cubicBezTo>
                <a:cubicBezTo>
                  <a:pt x="393" y="306"/>
                  <a:pt x="396" y="307"/>
                  <a:pt x="397" y="308"/>
                </a:cubicBezTo>
                <a:cubicBezTo>
                  <a:pt x="402" y="311"/>
                  <a:pt x="407" y="311"/>
                  <a:pt x="413" y="311"/>
                </a:cubicBezTo>
                <a:cubicBezTo>
                  <a:pt x="413" y="312"/>
                  <a:pt x="412" y="312"/>
                  <a:pt x="413" y="312"/>
                </a:cubicBezTo>
                <a:cubicBezTo>
                  <a:pt x="413" y="313"/>
                  <a:pt x="414" y="313"/>
                  <a:pt x="415" y="313"/>
                </a:cubicBezTo>
                <a:cubicBezTo>
                  <a:pt x="415" y="312"/>
                  <a:pt x="416" y="312"/>
                  <a:pt x="414" y="311"/>
                </a:cubicBezTo>
                <a:cubicBezTo>
                  <a:pt x="413" y="311"/>
                  <a:pt x="420" y="312"/>
                  <a:pt x="416" y="310"/>
                </a:cubicBezTo>
                <a:cubicBezTo>
                  <a:pt x="414" y="309"/>
                  <a:pt x="410" y="309"/>
                  <a:pt x="410" y="309"/>
                </a:cubicBezTo>
                <a:cubicBezTo>
                  <a:pt x="406" y="311"/>
                  <a:pt x="403" y="308"/>
                  <a:pt x="399" y="307"/>
                </a:cubicBezTo>
                <a:cubicBezTo>
                  <a:pt x="398" y="306"/>
                  <a:pt x="396" y="305"/>
                  <a:pt x="395" y="305"/>
                </a:cubicBezTo>
                <a:cubicBezTo>
                  <a:pt x="391" y="302"/>
                  <a:pt x="388" y="303"/>
                  <a:pt x="385" y="303"/>
                </a:cubicBezTo>
                <a:cubicBezTo>
                  <a:pt x="385" y="303"/>
                  <a:pt x="385" y="303"/>
                  <a:pt x="385" y="303"/>
                </a:cubicBezTo>
                <a:cubicBezTo>
                  <a:pt x="384" y="302"/>
                  <a:pt x="384" y="302"/>
                  <a:pt x="384" y="302"/>
                </a:cubicBezTo>
                <a:cubicBezTo>
                  <a:pt x="382" y="301"/>
                  <a:pt x="385" y="301"/>
                  <a:pt x="384" y="299"/>
                </a:cubicBezTo>
                <a:cubicBezTo>
                  <a:pt x="380" y="296"/>
                  <a:pt x="373" y="294"/>
                  <a:pt x="369" y="291"/>
                </a:cubicBezTo>
                <a:cubicBezTo>
                  <a:pt x="367" y="291"/>
                  <a:pt x="366" y="290"/>
                  <a:pt x="365" y="289"/>
                </a:cubicBezTo>
                <a:cubicBezTo>
                  <a:pt x="359" y="288"/>
                  <a:pt x="358" y="286"/>
                  <a:pt x="354" y="284"/>
                </a:cubicBezTo>
                <a:cubicBezTo>
                  <a:pt x="348" y="282"/>
                  <a:pt x="346" y="279"/>
                  <a:pt x="341" y="277"/>
                </a:cubicBezTo>
                <a:cubicBezTo>
                  <a:pt x="338" y="276"/>
                  <a:pt x="335" y="274"/>
                  <a:pt x="333" y="273"/>
                </a:cubicBezTo>
                <a:cubicBezTo>
                  <a:pt x="327" y="270"/>
                  <a:pt x="320" y="267"/>
                  <a:pt x="314" y="264"/>
                </a:cubicBezTo>
                <a:cubicBezTo>
                  <a:pt x="313" y="263"/>
                  <a:pt x="311" y="263"/>
                  <a:pt x="310" y="262"/>
                </a:cubicBezTo>
                <a:cubicBezTo>
                  <a:pt x="311" y="262"/>
                  <a:pt x="312" y="262"/>
                  <a:pt x="313" y="262"/>
                </a:cubicBezTo>
                <a:cubicBezTo>
                  <a:pt x="318" y="265"/>
                  <a:pt x="323" y="267"/>
                  <a:pt x="329" y="269"/>
                </a:cubicBezTo>
                <a:cubicBezTo>
                  <a:pt x="328" y="269"/>
                  <a:pt x="328" y="269"/>
                  <a:pt x="328" y="268"/>
                </a:cubicBezTo>
                <a:cubicBezTo>
                  <a:pt x="328" y="269"/>
                  <a:pt x="329" y="269"/>
                  <a:pt x="329" y="269"/>
                </a:cubicBezTo>
                <a:cubicBezTo>
                  <a:pt x="335" y="272"/>
                  <a:pt x="342" y="275"/>
                  <a:pt x="348" y="279"/>
                </a:cubicBezTo>
                <a:cubicBezTo>
                  <a:pt x="354" y="281"/>
                  <a:pt x="361" y="284"/>
                  <a:pt x="367" y="287"/>
                </a:cubicBezTo>
                <a:cubicBezTo>
                  <a:pt x="377" y="291"/>
                  <a:pt x="387" y="296"/>
                  <a:pt x="396" y="300"/>
                </a:cubicBezTo>
                <a:cubicBezTo>
                  <a:pt x="398" y="301"/>
                  <a:pt x="401" y="303"/>
                  <a:pt x="404" y="304"/>
                </a:cubicBezTo>
                <a:cubicBezTo>
                  <a:pt x="409" y="307"/>
                  <a:pt x="418" y="310"/>
                  <a:pt x="424" y="314"/>
                </a:cubicBezTo>
                <a:cubicBezTo>
                  <a:pt x="425" y="315"/>
                  <a:pt x="429" y="316"/>
                  <a:pt x="432" y="318"/>
                </a:cubicBezTo>
                <a:cubicBezTo>
                  <a:pt x="433" y="317"/>
                  <a:pt x="428" y="315"/>
                  <a:pt x="426" y="314"/>
                </a:cubicBezTo>
                <a:cubicBezTo>
                  <a:pt x="426" y="314"/>
                  <a:pt x="426" y="314"/>
                  <a:pt x="426" y="314"/>
                </a:cubicBezTo>
                <a:cubicBezTo>
                  <a:pt x="428" y="313"/>
                  <a:pt x="429" y="313"/>
                  <a:pt x="436" y="315"/>
                </a:cubicBezTo>
                <a:cubicBezTo>
                  <a:pt x="434" y="314"/>
                  <a:pt x="434" y="312"/>
                  <a:pt x="430" y="311"/>
                </a:cubicBezTo>
                <a:cubicBezTo>
                  <a:pt x="428" y="311"/>
                  <a:pt x="431" y="313"/>
                  <a:pt x="426" y="311"/>
                </a:cubicBezTo>
                <a:cubicBezTo>
                  <a:pt x="422" y="310"/>
                  <a:pt x="423" y="309"/>
                  <a:pt x="420" y="308"/>
                </a:cubicBezTo>
                <a:cubicBezTo>
                  <a:pt x="420" y="307"/>
                  <a:pt x="425" y="307"/>
                  <a:pt x="425" y="307"/>
                </a:cubicBezTo>
                <a:cubicBezTo>
                  <a:pt x="434" y="309"/>
                  <a:pt x="425" y="307"/>
                  <a:pt x="426" y="306"/>
                </a:cubicBezTo>
                <a:cubicBezTo>
                  <a:pt x="425" y="306"/>
                  <a:pt x="426" y="306"/>
                  <a:pt x="427" y="306"/>
                </a:cubicBezTo>
                <a:cubicBezTo>
                  <a:pt x="427" y="306"/>
                  <a:pt x="428" y="306"/>
                  <a:pt x="429" y="306"/>
                </a:cubicBezTo>
                <a:cubicBezTo>
                  <a:pt x="430" y="306"/>
                  <a:pt x="432" y="307"/>
                  <a:pt x="434" y="308"/>
                </a:cubicBezTo>
                <a:cubicBezTo>
                  <a:pt x="436" y="309"/>
                  <a:pt x="438" y="310"/>
                  <a:pt x="440" y="311"/>
                </a:cubicBezTo>
                <a:cubicBezTo>
                  <a:pt x="444" y="314"/>
                  <a:pt x="452" y="317"/>
                  <a:pt x="460" y="320"/>
                </a:cubicBezTo>
                <a:cubicBezTo>
                  <a:pt x="453" y="317"/>
                  <a:pt x="449" y="314"/>
                  <a:pt x="441" y="311"/>
                </a:cubicBezTo>
                <a:cubicBezTo>
                  <a:pt x="439" y="310"/>
                  <a:pt x="437" y="309"/>
                  <a:pt x="434" y="308"/>
                </a:cubicBezTo>
                <a:cubicBezTo>
                  <a:pt x="433" y="307"/>
                  <a:pt x="431" y="306"/>
                  <a:pt x="429" y="305"/>
                </a:cubicBezTo>
                <a:cubicBezTo>
                  <a:pt x="431" y="305"/>
                  <a:pt x="429" y="304"/>
                  <a:pt x="430" y="303"/>
                </a:cubicBezTo>
                <a:cubicBezTo>
                  <a:pt x="434" y="303"/>
                  <a:pt x="436" y="305"/>
                  <a:pt x="438" y="306"/>
                </a:cubicBezTo>
                <a:cubicBezTo>
                  <a:pt x="449" y="312"/>
                  <a:pt x="460" y="317"/>
                  <a:pt x="471" y="323"/>
                </a:cubicBezTo>
                <a:cubicBezTo>
                  <a:pt x="472" y="324"/>
                  <a:pt x="473" y="325"/>
                  <a:pt x="475" y="325"/>
                </a:cubicBezTo>
                <a:cubicBezTo>
                  <a:pt x="476" y="326"/>
                  <a:pt x="479" y="328"/>
                  <a:pt x="482" y="329"/>
                </a:cubicBezTo>
                <a:cubicBezTo>
                  <a:pt x="482" y="329"/>
                  <a:pt x="482" y="329"/>
                  <a:pt x="482" y="329"/>
                </a:cubicBezTo>
                <a:cubicBezTo>
                  <a:pt x="482" y="329"/>
                  <a:pt x="483" y="329"/>
                  <a:pt x="483" y="330"/>
                </a:cubicBezTo>
                <a:cubicBezTo>
                  <a:pt x="485" y="331"/>
                  <a:pt x="487" y="332"/>
                  <a:pt x="490" y="334"/>
                </a:cubicBezTo>
                <a:cubicBezTo>
                  <a:pt x="491" y="335"/>
                  <a:pt x="491" y="336"/>
                  <a:pt x="498" y="339"/>
                </a:cubicBezTo>
                <a:cubicBezTo>
                  <a:pt x="505" y="341"/>
                  <a:pt x="509" y="344"/>
                  <a:pt x="507" y="346"/>
                </a:cubicBezTo>
                <a:cubicBezTo>
                  <a:pt x="507" y="346"/>
                  <a:pt x="505" y="346"/>
                  <a:pt x="506" y="347"/>
                </a:cubicBezTo>
                <a:cubicBezTo>
                  <a:pt x="509" y="348"/>
                  <a:pt x="512" y="348"/>
                  <a:pt x="515" y="349"/>
                </a:cubicBezTo>
                <a:cubicBezTo>
                  <a:pt x="517" y="349"/>
                  <a:pt x="518" y="350"/>
                  <a:pt x="519" y="351"/>
                </a:cubicBezTo>
                <a:cubicBezTo>
                  <a:pt x="519" y="351"/>
                  <a:pt x="520" y="351"/>
                  <a:pt x="520" y="351"/>
                </a:cubicBezTo>
                <a:cubicBezTo>
                  <a:pt x="523" y="353"/>
                  <a:pt x="525" y="354"/>
                  <a:pt x="528" y="356"/>
                </a:cubicBezTo>
                <a:cubicBezTo>
                  <a:pt x="529" y="357"/>
                  <a:pt x="530" y="357"/>
                  <a:pt x="533" y="358"/>
                </a:cubicBezTo>
                <a:cubicBezTo>
                  <a:pt x="533" y="357"/>
                  <a:pt x="531" y="357"/>
                  <a:pt x="529" y="356"/>
                </a:cubicBezTo>
                <a:cubicBezTo>
                  <a:pt x="529" y="356"/>
                  <a:pt x="529" y="355"/>
                  <a:pt x="529" y="355"/>
                </a:cubicBezTo>
                <a:cubicBezTo>
                  <a:pt x="529" y="355"/>
                  <a:pt x="530" y="355"/>
                  <a:pt x="530" y="355"/>
                </a:cubicBezTo>
                <a:cubicBezTo>
                  <a:pt x="531" y="355"/>
                  <a:pt x="531" y="355"/>
                  <a:pt x="531" y="356"/>
                </a:cubicBezTo>
                <a:cubicBezTo>
                  <a:pt x="533" y="357"/>
                  <a:pt x="533" y="357"/>
                  <a:pt x="537" y="359"/>
                </a:cubicBezTo>
                <a:cubicBezTo>
                  <a:pt x="537" y="358"/>
                  <a:pt x="535" y="357"/>
                  <a:pt x="532" y="356"/>
                </a:cubicBezTo>
                <a:cubicBezTo>
                  <a:pt x="531" y="355"/>
                  <a:pt x="530" y="354"/>
                  <a:pt x="528" y="354"/>
                </a:cubicBezTo>
                <a:cubicBezTo>
                  <a:pt x="529" y="353"/>
                  <a:pt x="526" y="352"/>
                  <a:pt x="525" y="351"/>
                </a:cubicBezTo>
                <a:cubicBezTo>
                  <a:pt x="525" y="351"/>
                  <a:pt x="525" y="351"/>
                  <a:pt x="524" y="350"/>
                </a:cubicBezTo>
                <a:cubicBezTo>
                  <a:pt x="521" y="349"/>
                  <a:pt x="520" y="348"/>
                  <a:pt x="517" y="347"/>
                </a:cubicBezTo>
                <a:cubicBezTo>
                  <a:pt x="517" y="346"/>
                  <a:pt x="514" y="345"/>
                  <a:pt x="512" y="344"/>
                </a:cubicBezTo>
                <a:cubicBezTo>
                  <a:pt x="511" y="343"/>
                  <a:pt x="509" y="342"/>
                  <a:pt x="509" y="341"/>
                </a:cubicBezTo>
                <a:cubicBezTo>
                  <a:pt x="509" y="341"/>
                  <a:pt x="509" y="341"/>
                  <a:pt x="509" y="341"/>
                </a:cubicBezTo>
                <a:cubicBezTo>
                  <a:pt x="510" y="341"/>
                  <a:pt x="511" y="341"/>
                  <a:pt x="510" y="341"/>
                </a:cubicBezTo>
                <a:cubicBezTo>
                  <a:pt x="509" y="340"/>
                  <a:pt x="507" y="340"/>
                  <a:pt x="506" y="340"/>
                </a:cubicBezTo>
                <a:cubicBezTo>
                  <a:pt x="500" y="337"/>
                  <a:pt x="501" y="336"/>
                  <a:pt x="496" y="334"/>
                </a:cubicBezTo>
                <a:cubicBezTo>
                  <a:pt x="495" y="333"/>
                  <a:pt x="491" y="331"/>
                  <a:pt x="491" y="330"/>
                </a:cubicBezTo>
                <a:cubicBezTo>
                  <a:pt x="500" y="334"/>
                  <a:pt x="508" y="338"/>
                  <a:pt x="514" y="341"/>
                </a:cubicBezTo>
                <a:cubicBezTo>
                  <a:pt x="514" y="342"/>
                  <a:pt x="514" y="342"/>
                  <a:pt x="516" y="343"/>
                </a:cubicBezTo>
                <a:cubicBezTo>
                  <a:pt x="518" y="344"/>
                  <a:pt x="520" y="345"/>
                  <a:pt x="523" y="346"/>
                </a:cubicBezTo>
                <a:cubicBezTo>
                  <a:pt x="522" y="345"/>
                  <a:pt x="521" y="344"/>
                  <a:pt x="519" y="343"/>
                </a:cubicBezTo>
                <a:cubicBezTo>
                  <a:pt x="518" y="342"/>
                  <a:pt x="517" y="342"/>
                  <a:pt x="516" y="342"/>
                </a:cubicBezTo>
                <a:cubicBezTo>
                  <a:pt x="516" y="341"/>
                  <a:pt x="513" y="340"/>
                  <a:pt x="513" y="339"/>
                </a:cubicBezTo>
                <a:cubicBezTo>
                  <a:pt x="514" y="339"/>
                  <a:pt x="515" y="340"/>
                  <a:pt x="517" y="340"/>
                </a:cubicBezTo>
                <a:cubicBezTo>
                  <a:pt x="519" y="341"/>
                  <a:pt x="517" y="340"/>
                  <a:pt x="517" y="339"/>
                </a:cubicBezTo>
                <a:cubicBezTo>
                  <a:pt x="514" y="338"/>
                  <a:pt x="511" y="337"/>
                  <a:pt x="507" y="336"/>
                </a:cubicBezTo>
                <a:cubicBezTo>
                  <a:pt x="505" y="334"/>
                  <a:pt x="501" y="332"/>
                  <a:pt x="496" y="330"/>
                </a:cubicBezTo>
                <a:cubicBezTo>
                  <a:pt x="492" y="328"/>
                  <a:pt x="499" y="328"/>
                  <a:pt x="499" y="327"/>
                </a:cubicBezTo>
                <a:cubicBezTo>
                  <a:pt x="500" y="327"/>
                  <a:pt x="501" y="327"/>
                  <a:pt x="503" y="328"/>
                </a:cubicBezTo>
                <a:cubicBezTo>
                  <a:pt x="507" y="330"/>
                  <a:pt x="511" y="332"/>
                  <a:pt x="513" y="333"/>
                </a:cubicBezTo>
                <a:cubicBezTo>
                  <a:pt x="511" y="334"/>
                  <a:pt x="509" y="333"/>
                  <a:pt x="507" y="332"/>
                </a:cubicBezTo>
                <a:cubicBezTo>
                  <a:pt x="509" y="333"/>
                  <a:pt x="510" y="335"/>
                  <a:pt x="514" y="335"/>
                </a:cubicBezTo>
                <a:cubicBezTo>
                  <a:pt x="517" y="336"/>
                  <a:pt x="514" y="334"/>
                  <a:pt x="515" y="334"/>
                </a:cubicBezTo>
                <a:cubicBezTo>
                  <a:pt x="520" y="335"/>
                  <a:pt x="520" y="335"/>
                  <a:pt x="518" y="333"/>
                </a:cubicBezTo>
                <a:cubicBezTo>
                  <a:pt x="514" y="331"/>
                  <a:pt x="510" y="329"/>
                  <a:pt x="506" y="327"/>
                </a:cubicBezTo>
                <a:cubicBezTo>
                  <a:pt x="505" y="326"/>
                  <a:pt x="501" y="325"/>
                  <a:pt x="502" y="325"/>
                </a:cubicBezTo>
                <a:cubicBezTo>
                  <a:pt x="506" y="325"/>
                  <a:pt x="502" y="324"/>
                  <a:pt x="503" y="323"/>
                </a:cubicBezTo>
                <a:cubicBezTo>
                  <a:pt x="506" y="324"/>
                  <a:pt x="507" y="325"/>
                  <a:pt x="509" y="325"/>
                </a:cubicBezTo>
                <a:cubicBezTo>
                  <a:pt x="515" y="326"/>
                  <a:pt x="516" y="328"/>
                  <a:pt x="523" y="330"/>
                </a:cubicBezTo>
                <a:cubicBezTo>
                  <a:pt x="522" y="329"/>
                  <a:pt x="517" y="328"/>
                  <a:pt x="517" y="327"/>
                </a:cubicBezTo>
                <a:cubicBezTo>
                  <a:pt x="517" y="325"/>
                  <a:pt x="507" y="323"/>
                  <a:pt x="510" y="321"/>
                </a:cubicBezTo>
                <a:cubicBezTo>
                  <a:pt x="511" y="322"/>
                  <a:pt x="512" y="322"/>
                  <a:pt x="513" y="323"/>
                </a:cubicBezTo>
                <a:cubicBezTo>
                  <a:pt x="513" y="324"/>
                  <a:pt x="521" y="326"/>
                  <a:pt x="524" y="328"/>
                </a:cubicBezTo>
                <a:cubicBezTo>
                  <a:pt x="523" y="327"/>
                  <a:pt x="521" y="325"/>
                  <a:pt x="517" y="324"/>
                </a:cubicBezTo>
                <a:cubicBezTo>
                  <a:pt x="513" y="322"/>
                  <a:pt x="509" y="319"/>
                  <a:pt x="504" y="317"/>
                </a:cubicBezTo>
                <a:cubicBezTo>
                  <a:pt x="509" y="319"/>
                  <a:pt x="513" y="320"/>
                  <a:pt x="518" y="322"/>
                </a:cubicBezTo>
                <a:cubicBezTo>
                  <a:pt x="518" y="323"/>
                  <a:pt x="519" y="323"/>
                  <a:pt x="521" y="325"/>
                </a:cubicBezTo>
                <a:cubicBezTo>
                  <a:pt x="523" y="324"/>
                  <a:pt x="523" y="324"/>
                  <a:pt x="521" y="322"/>
                </a:cubicBezTo>
                <a:cubicBezTo>
                  <a:pt x="521" y="322"/>
                  <a:pt x="520" y="322"/>
                  <a:pt x="520" y="321"/>
                </a:cubicBezTo>
                <a:cubicBezTo>
                  <a:pt x="514" y="316"/>
                  <a:pt x="507" y="311"/>
                  <a:pt x="498" y="305"/>
                </a:cubicBezTo>
                <a:cubicBezTo>
                  <a:pt x="499" y="306"/>
                  <a:pt x="500" y="306"/>
                  <a:pt x="500" y="306"/>
                </a:cubicBezTo>
                <a:cubicBezTo>
                  <a:pt x="508" y="311"/>
                  <a:pt x="517" y="315"/>
                  <a:pt x="525" y="320"/>
                </a:cubicBezTo>
                <a:cubicBezTo>
                  <a:pt x="530" y="323"/>
                  <a:pt x="536" y="326"/>
                  <a:pt x="542" y="329"/>
                </a:cubicBezTo>
                <a:cubicBezTo>
                  <a:pt x="542" y="278"/>
                  <a:pt x="542" y="278"/>
                  <a:pt x="542" y="278"/>
                </a:cubicBezTo>
                <a:cubicBezTo>
                  <a:pt x="542" y="277"/>
                  <a:pt x="541" y="277"/>
                  <a:pt x="541" y="277"/>
                </a:cubicBezTo>
                <a:cubicBezTo>
                  <a:pt x="540" y="276"/>
                  <a:pt x="539" y="275"/>
                  <a:pt x="538" y="275"/>
                </a:cubicBezTo>
                <a:cubicBezTo>
                  <a:pt x="538" y="274"/>
                  <a:pt x="537" y="274"/>
                  <a:pt x="536" y="274"/>
                </a:cubicBezTo>
                <a:cubicBezTo>
                  <a:pt x="538" y="273"/>
                  <a:pt x="540" y="273"/>
                  <a:pt x="542" y="274"/>
                </a:cubicBezTo>
                <a:cubicBezTo>
                  <a:pt x="542" y="256"/>
                  <a:pt x="542" y="256"/>
                  <a:pt x="542" y="256"/>
                </a:cubicBezTo>
                <a:cubicBezTo>
                  <a:pt x="542" y="256"/>
                  <a:pt x="542" y="256"/>
                  <a:pt x="542" y="255"/>
                </a:cubicBezTo>
                <a:cubicBezTo>
                  <a:pt x="541" y="255"/>
                  <a:pt x="541" y="254"/>
                  <a:pt x="541" y="254"/>
                </a:cubicBezTo>
                <a:cubicBezTo>
                  <a:pt x="541" y="254"/>
                  <a:pt x="541" y="254"/>
                  <a:pt x="542" y="254"/>
                </a:cubicBezTo>
                <a:cubicBezTo>
                  <a:pt x="542" y="254"/>
                  <a:pt x="542" y="254"/>
                  <a:pt x="542" y="254"/>
                </a:cubicBezTo>
                <a:cubicBezTo>
                  <a:pt x="542" y="237"/>
                  <a:pt x="542" y="237"/>
                  <a:pt x="542" y="237"/>
                </a:cubicBezTo>
                <a:cubicBezTo>
                  <a:pt x="542" y="237"/>
                  <a:pt x="542" y="237"/>
                  <a:pt x="542" y="236"/>
                </a:cubicBezTo>
                <a:cubicBezTo>
                  <a:pt x="542" y="236"/>
                  <a:pt x="542" y="236"/>
                  <a:pt x="542" y="236"/>
                </a:cubicBezTo>
                <a:cubicBezTo>
                  <a:pt x="542" y="207"/>
                  <a:pt x="542" y="207"/>
                  <a:pt x="542" y="207"/>
                </a:cubicBezTo>
                <a:cubicBezTo>
                  <a:pt x="542" y="207"/>
                  <a:pt x="542" y="207"/>
                  <a:pt x="542" y="207"/>
                </a:cubicBezTo>
                <a:cubicBezTo>
                  <a:pt x="542" y="206"/>
                  <a:pt x="542" y="206"/>
                  <a:pt x="542" y="206"/>
                </a:cubicBezTo>
                <a:cubicBezTo>
                  <a:pt x="542" y="206"/>
                  <a:pt x="542" y="206"/>
                  <a:pt x="542" y="206"/>
                </a:cubicBezTo>
                <a:cubicBezTo>
                  <a:pt x="542" y="193"/>
                  <a:pt x="542" y="193"/>
                  <a:pt x="542" y="193"/>
                </a:cubicBezTo>
                <a:cubicBezTo>
                  <a:pt x="542" y="193"/>
                  <a:pt x="542" y="193"/>
                  <a:pt x="542" y="193"/>
                </a:cubicBezTo>
                <a:cubicBezTo>
                  <a:pt x="542" y="192"/>
                  <a:pt x="542" y="192"/>
                  <a:pt x="542" y="192"/>
                </a:cubicBezTo>
                <a:cubicBezTo>
                  <a:pt x="542" y="192"/>
                  <a:pt x="542" y="192"/>
                  <a:pt x="542" y="192"/>
                </a:cubicBezTo>
                <a:cubicBezTo>
                  <a:pt x="542" y="148"/>
                  <a:pt x="542" y="148"/>
                  <a:pt x="542" y="148"/>
                </a:cubicBezTo>
                <a:cubicBezTo>
                  <a:pt x="540" y="147"/>
                  <a:pt x="538" y="146"/>
                  <a:pt x="537" y="145"/>
                </a:cubicBezTo>
                <a:cubicBezTo>
                  <a:pt x="539" y="146"/>
                  <a:pt x="541" y="146"/>
                  <a:pt x="542" y="147"/>
                </a:cubicBezTo>
                <a:cubicBezTo>
                  <a:pt x="542" y="144"/>
                  <a:pt x="542" y="144"/>
                  <a:pt x="542" y="144"/>
                </a:cubicBezTo>
                <a:cubicBezTo>
                  <a:pt x="542" y="144"/>
                  <a:pt x="542" y="144"/>
                  <a:pt x="542" y="144"/>
                </a:cubicBezTo>
                <a:cubicBezTo>
                  <a:pt x="542" y="144"/>
                  <a:pt x="542" y="144"/>
                  <a:pt x="542" y="1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192485" y="1561581"/>
            <a:ext cx="6604000" cy="535531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3200" normalizeH="0" baseline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  <a:latin typeface="+mj-lt"/>
              </a:defRPr>
            </a:lvl2pPr>
            <a:lvl3pPr>
              <a:defRPr>
                <a:solidFill>
                  <a:schemeClr val="tx1"/>
                </a:solidFill>
                <a:latin typeface="+mj-lt"/>
              </a:defRPr>
            </a:lvl3pPr>
            <a:lvl4pPr>
              <a:defRPr>
                <a:solidFill>
                  <a:schemeClr val="tx1"/>
                </a:solidFill>
                <a:latin typeface="+mj-lt"/>
              </a:defRPr>
            </a:lvl4pPr>
            <a:lvl5pPr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3206E70-9524-410D-AE9B-78D656EAA14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0237881" y="1"/>
            <a:ext cx="571500" cy="55563"/>
          </a:xfrm>
          <a:prstGeom prst="rect">
            <a:avLst/>
          </a:prstGeom>
          <a:solidFill>
            <a:srgbClr val="E258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0880818" y="1"/>
            <a:ext cx="571500" cy="55563"/>
          </a:xfrm>
          <a:prstGeom prst="rect">
            <a:avLst/>
          </a:prstGeom>
          <a:solidFill>
            <a:srgbClr val="78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523755" y="1"/>
            <a:ext cx="571500" cy="55563"/>
          </a:xfrm>
          <a:prstGeom prst="rect">
            <a:avLst/>
          </a:prstGeom>
          <a:solidFill>
            <a:srgbClr val="3B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9408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E334B8-DAB2-7D47-B987-5E224A19FEDE}"/>
              </a:ext>
            </a:extLst>
          </p:cNvPr>
          <p:cNvSpPr/>
          <p:nvPr userDrawn="1"/>
        </p:nvSpPr>
        <p:spPr>
          <a:xfrm rot="5400000">
            <a:off x="11831999" y="6498000"/>
            <a:ext cx="36000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F3114A-4B8C-4476-9BD8-6FE14A305178}"/>
              </a:ext>
            </a:extLst>
          </p:cNvPr>
          <p:cNvSpPr/>
          <p:nvPr userDrawn="1"/>
        </p:nvSpPr>
        <p:spPr>
          <a:xfrm>
            <a:off x="-2" y="6472058"/>
            <a:ext cx="5975928" cy="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AB41AF6-B055-4A80-BF10-0CB584AA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07" y="339870"/>
            <a:ext cx="9622548" cy="6324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solidFill>
                  <a:srgbClr val="002060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FAD7F3E-7C28-4AAD-AFD8-67BBF4508B9A}"/>
              </a:ext>
            </a:extLst>
          </p:cNvPr>
          <p:cNvSpPr txBox="1">
            <a:spLocks/>
          </p:cNvSpPr>
          <p:nvPr userDrawn="1"/>
        </p:nvSpPr>
        <p:spPr>
          <a:xfrm>
            <a:off x="11831999" y="6498000"/>
            <a:ext cx="360000" cy="3600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88F5FB7-4D5A-44F2-88B4-9D61645A7BFE}" type="slidenum">
              <a:rPr lang="en-ID" sz="1000" smtClean="0"/>
              <a:pPr algn="ctr"/>
              <a:t>‹#›</a:t>
            </a:fld>
            <a:endParaRPr lang="en-ID" sz="1000"/>
          </a:p>
        </p:txBody>
      </p:sp>
    </p:spTree>
    <p:extLst>
      <p:ext uri="{BB962C8B-B14F-4D97-AF65-F5344CB8AC3E}">
        <p14:creationId xmlns:p14="http://schemas.microsoft.com/office/powerpoint/2010/main" val="18617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D0225-B5A5-9D19-0A8B-07F3B49DA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7FADB-4047-F714-CF0C-9364A563A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51880-6FB0-4599-BB51-46680E643701}" type="datetime1">
              <a:rPr lang="en-ID" smtClean="0"/>
              <a:t>12/06/23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DABBD-0C16-0130-7CF6-E2E348DCC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7412A-20A6-D1E3-FA7D-4AD4D833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7DCE-4E9B-4CE6-8A81-1BCC181E4F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620076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82D31-E586-F251-95CC-7E7A6AE3C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66214EB-F51D-42C0-9F9A-F752DC3F436B}" type="datetime1">
              <a:rPr lang="en-ID" smtClean="0"/>
              <a:t>12/06/23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C4565-A5AA-D765-7045-E9722422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3ACC8-F9E2-BD59-4ADD-86CF22FE7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7FF896-7240-4939-8247-F32CF4D7F125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44855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42F5C-6A25-4F16-937A-A025AE092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8CAE45-951D-4E9B-A1BD-88A98F4E73C3}" type="datetime1">
              <a:rPr lang="en-ID" smtClean="0">
                <a:solidFill>
                  <a:prstClr val="black">
                    <a:tint val="75000"/>
                  </a:prstClr>
                </a:solidFill>
              </a:rPr>
              <a:t>12/06/23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948864-C88B-4901-AE13-CBFDBB451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605EA-A5B2-48C0-9CB7-FED278041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3774BB-E00D-41CD-8F5F-4871576F085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686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E1CF2F-19B6-4B01-91BB-CDBA096AD5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1738093" y="2243995"/>
            <a:ext cx="2416774" cy="2416774"/>
          </a:xfrm>
          <a:custGeom>
            <a:avLst/>
            <a:gdLst>
              <a:gd name="connsiteX0" fmla="*/ 1208387 w 2416774"/>
              <a:gd name="connsiteY0" fmla="*/ 0 h 2416774"/>
              <a:gd name="connsiteX1" fmla="*/ 2416774 w 2416774"/>
              <a:gd name="connsiteY1" fmla="*/ 1208387 h 2416774"/>
              <a:gd name="connsiteX2" fmla="*/ 1208387 w 2416774"/>
              <a:gd name="connsiteY2" fmla="*/ 2416774 h 2416774"/>
              <a:gd name="connsiteX3" fmla="*/ 0 w 2416774"/>
              <a:gd name="connsiteY3" fmla="*/ 1208387 h 2416774"/>
              <a:gd name="connsiteX4" fmla="*/ 1208387 w 2416774"/>
              <a:gd name="connsiteY4" fmla="*/ 0 h 241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6774" h="2416774">
                <a:moveTo>
                  <a:pt x="1208387" y="0"/>
                </a:moveTo>
                <a:cubicBezTo>
                  <a:pt x="1875761" y="0"/>
                  <a:pt x="2416774" y="541013"/>
                  <a:pt x="2416774" y="1208387"/>
                </a:cubicBezTo>
                <a:cubicBezTo>
                  <a:pt x="2416774" y="1875761"/>
                  <a:pt x="1875761" y="2416774"/>
                  <a:pt x="1208387" y="2416774"/>
                </a:cubicBezTo>
                <a:cubicBezTo>
                  <a:pt x="541013" y="2416774"/>
                  <a:pt x="0" y="1875761"/>
                  <a:pt x="0" y="1208387"/>
                </a:cubicBezTo>
                <a:cubicBezTo>
                  <a:pt x="0" y="541013"/>
                  <a:pt x="541013" y="0"/>
                  <a:pt x="12083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31981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D885-4916-409E-9C26-DEC110B28BB5}" type="datetimeFigureOut">
              <a:rPr lang="en-US" smtClean="0"/>
              <a:t>6/12/23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5129-5749-44BC-8BC3-76C3BC1D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04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D885-4916-409E-9C26-DEC110B28BB5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5129-5749-44BC-8BC3-76C3BC1D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0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D885-4916-409E-9C26-DEC110B28BB5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5129-5749-44BC-8BC3-76C3BC1D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5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D885-4916-409E-9C26-DEC110B28BB5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5129-5749-44BC-8BC3-76C3BC1D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4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D885-4916-409E-9C26-DEC110B28BB5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C5129-5749-44BC-8BC3-76C3BC1D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94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BD885-4916-409E-9C26-DEC110B28BB5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C5129-5749-44BC-8BC3-76C3BC1D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3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C65DE4-8B29-9370-B3DA-FE4A4C401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66411-86AA-781E-E2D3-50B1E7D85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75CDC-EF61-43E8-067A-5CF438F588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BE4D9-6303-4DB8-A7B7-D29E4E4109A3}" type="datetimeFigureOut">
              <a:rPr lang="en-ID" smtClean="0"/>
              <a:t>12/06/23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5CFB2-6885-D55C-A47B-9C266E9CE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89093-B7EC-C950-16D8-21AA292ED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FA798-7BDB-4F4E-91FF-38061E74E7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5517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9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1F7188-8385-CEA0-C918-324D91EBC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3BA9E-DF84-F6BA-B049-A459DD818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275FD-E3F4-C39C-1E76-7ADC00325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BB670-21B0-454C-BF65-B5436E1BCDF4}" type="datetimeFigureOut">
              <a:rPr lang="en-ID" smtClean="0"/>
              <a:t>12/06/23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970B3-2951-0478-2B3F-61257DE75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C58DF-52EA-9F88-47F8-EBAA401A2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D415D-4783-4541-BDD1-E51D9B93F2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543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7525D3-A94A-4A74-7A6C-857EEE179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E3450-A7F8-F8E8-C2EC-AE3D0E64E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20A7-CEF3-928D-394C-6030A944E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41DD8-D3F1-4A68-AF4C-7B1F19C120B3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1A56A-44B8-618E-8F8D-1D7F237F3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D1D7D-3F86-52A7-BE62-211795AF2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54DAE-D7BD-46D3-A648-6E1158ED8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5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BFC4B5-910C-0A0E-4803-09F2FF3EB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3CB22-2D66-20C0-1F57-44C85A685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B639F-048E-9143-356C-490583D7D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B7663-3C6A-4234-A868-EE68C84307CD}" type="datetimeFigureOut">
              <a:rPr lang="en-ID" smtClean="0"/>
              <a:t>12/06/23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4D315-686E-B813-2A24-BC354D398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F9C9A-5518-1BE5-7569-7D3A9972B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27DCE-4E9B-4CE6-8A81-1BCC181E4F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5531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2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BFC4B5-910C-0A0E-4803-09F2FF3EB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3CB22-2D66-20C0-1F57-44C85A685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B639F-048E-9143-356C-490583D7D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EC691-5A2F-479A-BFE8-9B934307B466}" type="datetime1">
              <a:rPr lang="en-ID" smtClean="0"/>
              <a:t>12/06/23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4D315-686E-B813-2A24-BC354D398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F9C9A-5518-1BE5-7569-7D3A9972B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27DCE-4E9B-4CE6-8A81-1BCC181E4F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115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pm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emf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chart" Target="../charts/chart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18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emf"/><Relationship Id="rId4" Type="http://schemas.openxmlformats.org/officeDocument/2006/relationships/image" Target="../media/image66.png"/><Relationship Id="rId9" Type="http://schemas.openxmlformats.org/officeDocument/2006/relationships/image" Target="../media/image7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70" y="1"/>
            <a:ext cx="12190431" cy="6923021"/>
            <a:chOff x="1524" y="0"/>
            <a:chExt cx="12190476" cy="6857998"/>
          </a:xfrm>
        </p:grpSpPr>
        <p:sp>
          <p:nvSpPr>
            <p:cNvPr id="3" name="object 3"/>
            <p:cNvSpPr/>
            <p:nvPr/>
          </p:nvSpPr>
          <p:spPr>
            <a:xfrm>
              <a:off x="1524" y="0"/>
              <a:ext cx="12190476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9704334" y="609422"/>
              <a:ext cx="2487664" cy="867840"/>
            </a:xfrm>
            <a:custGeom>
              <a:avLst/>
              <a:gdLst/>
              <a:ahLst/>
              <a:cxnLst/>
              <a:rect l="l" t="t" r="r" b="b"/>
              <a:pathLst>
                <a:path w="3390900" h="1300480">
                  <a:moveTo>
                    <a:pt x="3390899" y="0"/>
                  </a:moveTo>
                  <a:lnTo>
                    <a:pt x="710819" y="0"/>
                  </a:lnTo>
                  <a:lnTo>
                    <a:pt x="660057" y="1631"/>
                  </a:lnTo>
                  <a:lnTo>
                    <a:pt x="610258" y="6453"/>
                  </a:lnTo>
                  <a:lnTo>
                    <a:pt x="561543" y="14355"/>
                  </a:lnTo>
                  <a:lnTo>
                    <a:pt x="514031" y="25228"/>
                  </a:lnTo>
                  <a:lnTo>
                    <a:pt x="467843" y="38961"/>
                  </a:lnTo>
                  <a:lnTo>
                    <a:pt x="423099" y="55444"/>
                  </a:lnTo>
                  <a:lnTo>
                    <a:pt x="379920" y="74568"/>
                  </a:lnTo>
                  <a:lnTo>
                    <a:pt x="338425" y="96223"/>
                  </a:lnTo>
                  <a:lnTo>
                    <a:pt x="298736" y="120298"/>
                  </a:lnTo>
                  <a:lnTo>
                    <a:pt x="260972" y="146685"/>
                  </a:lnTo>
                  <a:lnTo>
                    <a:pt x="225254" y="175272"/>
                  </a:lnTo>
                  <a:lnTo>
                    <a:pt x="191702" y="205950"/>
                  </a:lnTo>
                  <a:lnTo>
                    <a:pt x="160437" y="238610"/>
                  </a:lnTo>
                  <a:lnTo>
                    <a:pt x="131578" y="273140"/>
                  </a:lnTo>
                  <a:lnTo>
                    <a:pt x="105246" y="309432"/>
                  </a:lnTo>
                  <a:lnTo>
                    <a:pt x="81561" y="347376"/>
                  </a:lnTo>
                  <a:lnTo>
                    <a:pt x="60644" y="386861"/>
                  </a:lnTo>
                  <a:lnTo>
                    <a:pt x="42615" y="427777"/>
                  </a:lnTo>
                  <a:lnTo>
                    <a:pt x="27594" y="470015"/>
                  </a:lnTo>
                  <a:lnTo>
                    <a:pt x="15702" y="513465"/>
                  </a:lnTo>
                  <a:lnTo>
                    <a:pt x="7059" y="558016"/>
                  </a:lnTo>
                  <a:lnTo>
                    <a:pt x="1784" y="603560"/>
                  </a:lnTo>
                  <a:lnTo>
                    <a:pt x="0" y="649986"/>
                  </a:lnTo>
                  <a:lnTo>
                    <a:pt x="1784" y="696411"/>
                  </a:lnTo>
                  <a:lnTo>
                    <a:pt x="7059" y="741955"/>
                  </a:lnTo>
                  <a:lnTo>
                    <a:pt x="15702" y="786506"/>
                  </a:lnTo>
                  <a:lnTo>
                    <a:pt x="27594" y="829956"/>
                  </a:lnTo>
                  <a:lnTo>
                    <a:pt x="42615" y="872194"/>
                  </a:lnTo>
                  <a:lnTo>
                    <a:pt x="60644" y="913110"/>
                  </a:lnTo>
                  <a:lnTo>
                    <a:pt x="81561" y="952595"/>
                  </a:lnTo>
                  <a:lnTo>
                    <a:pt x="105246" y="990539"/>
                  </a:lnTo>
                  <a:lnTo>
                    <a:pt x="131578" y="1026831"/>
                  </a:lnTo>
                  <a:lnTo>
                    <a:pt x="160437" y="1061361"/>
                  </a:lnTo>
                  <a:lnTo>
                    <a:pt x="191702" y="1094021"/>
                  </a:lnTo>
                  <a:lnTo>
                    <a:pt x="225254" y="1124699"/>
                  </a:lnTo>
                  <a:lnTo>
                    <a:pt x="260972" y="1153286"/>
                  </a:lnTo>
                  <a:lnTo>
                    <a:pt x="298736" y="1179673"/>
                  </a:lnTo>
                  <a:lnTo>
                    <a:pt x="338425" y="1203748"/>
                  </a:lnTo>
                  <a:lnTo>
                    <a:pt x="379920" y="1225403"/>
                  </a:lnTo>
                  <a:lnTo>
                    <a:pt x="423099" y="1244527"/>
                  </a:lnTo>
                  <a:lnTo>
                    <a:pt x="467843" y="1261010"/>
                  </a:lnTo>
                  <a:lnTo>
                    <a:pt x="514031" y="1274743"/>
                  </a:lnTo>
                  <a:lnTo>
                    <a:pt x="561543" y="1285616"/>
                  </a:lnTo>
                  <a:lnTo>
                    <a:pt x="610258" y="1293518"/>
                  </a:lnTo>
                  <a:lnTo>
                    <a:pt x="660057" y="1298340"/>
                  </a:lnTo>
                  <a:lnTo>
                    <a:pt x="710819" y="1299972"/>
                  </a:lnTo>
                  <a:lnTo>
                    <a:pt x="3390899" y="1299972"/>
                  </a:lnTo>
                  <a:lnTo>
                    <a:pt x="33908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014956" y="664388"/>
              <a:ext cx="2034152" cy="77430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0081" y="2806356"/>
            <a:ext cx="10093778" cy="2234907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6000" b="1" spc="-50" dirty="0">
                <a:solidFill>
                  <a:srgbClr val="FFFFFF"/>
                </a:solidFill>
                <a:latin typeface="Montserrat Black" panose="00000A00000000000000" pitchFamily="2" charset="0"/>
                <a:cs typeface="Poppins Black" panose="00000A00000000000000" pitchFamily="2" charset="0"/>
              </a:rPr>
              <a:t>BERGERAK</a:t>
            </a:r>
            <a:br>
              <a:rPr lang="en-US" sz="6000" b="1" spc="-50" dirty="0">
                <a:solidFill>
                  <a:srgbClr val="FFFFFF"/>
                </a:solidFill>
                <a:latin typeface="Montserrat Black" panose="00000A00000000000000" pitchFamily="2" charset="0"/>
                <a:cs typeface="Poppins Black" panose="00000A00000000000000" pitchFamily="2" charset="0"/>
              </a:rPr>
            </a:br>
            <a:r>
              <a:rPr lang="en-US" sz="6000" b="1" spc="-50" dirty="0">
                <a:solidFill>
                  <a:srgbClr val="FFCB09"/>
                </a:solidFill>
                <a:latin typeface="Montserrat Black" panose="00000A00000000000000" pitchFamily="2" charset="0"/>
                <a:cs typeface="Poppins Black" panose="00000A00000000000000" pitchFamily="2" charset="0"/>
              </a:rPr>
              <a:t>R</a:t>
            </a:r>
            <a:r>
              <a:rPr lang="id-ID" sz="6000" b="1" spc="-50" dirty="0">
                <a:solidFill>
                  <a:srgbClr val="FFCB09"/>
                </a:solidFill>
                <a:latin typeface="Montserrat Black" panose="00000A00000000000000" pitchFamily="2" charset="0"/>
                <a:cs typeface="Poppins Black" panose="00000A00000000000000" pitchFamily="2" charset="0"/>
              </a:rPr>
              <a:t>E</a:t>
            </a:r>
            <a:r>
              <a:rPr lang="en-US" sz="6000" b="1" spc="-50" dirty="0">
                <a:solidFill>
                  <a:srgbClr val="FFCB09"/>
                </a:solidFill>
                <a:latin typeface="Montserrat Black" panose="00000A00000000000000" pitchFamily="2" charset="0"/>
                <a:cs typeface="Poppins Black" panose="00000A00000000000000" pitchFamily="2" charset="0"/>
              </a:rPr>
              <a:t>FORMASI BIROKRASI BERDAMPAK</a:t>
            </a:r>
            <a:endParaRPr sz="6000" b="1" dirty="0">
              <a:solidFill>
                <a:srgbClr val="FFCB09"/>
              </a:solidFill>
              <a:latin typeface="Montserrat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12" name="Flowchart: Data 4">
            <a:extLst>
              <a:ext uri="{FF2B5EF4-FFF2-40B4-BE49-F238E27FC236}">
                <a16:creationId xmlns:a16="http://schemas.microsoft.com/office/drawing/2014/main" id="{6367381C-B4E6-D840-5277-354BD78D743A}"/>
              </a:ext>
            </a:extLst>
          </p:cNvPr>
          <p:cNvSpPr/>
          <p:nvPr/>
        </p:nvSpPr>
        <p:spPr>
          <a:xfrm rot="10800000" flipV="1">
            <a:off x="5679463" y="2838082"/>
            <a:ext cx="2565674" cy="52559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1062"/>
              <a:gd name="connsiteX1" fmla="*/ 2000 w 10000"/>
              <a:gd name="connsiteY1" fmla="*/ 0 h 11062"/>
              <a:gd name="connsiteX2" fmla="*/ 10000 w 10000"/>
              <a:gd name="connsiteY2" fmla="*/ 0 h 11062"/>
              <a:gd name="connsiteX3" fmla="*/ 9646 w 10000"/>
              <a:gd name="connsiteY3" fmla="*/ 11062 h 11062"/>
              <a:gd name="connsiteX4" fmla="*/ 0 w 10000"/>
              <a:gd name="connsiteY4" fmla="*/ 10000 h 11062"/>
              <a:gd name="connsiteX0" fmla="*/ 0 w 10000"/>
              <a:gd name="connsiteY0" fmla="*/ 10000 h 11062"/>
              <a:gd name="connsiteX1" fmla="*/ 1207 w 10000"/>
              <a:gd name="connsiteY1" fmla="*/ 0 h 11062"/>
              <a:gd name="connsiteX2" fmla="*/ 10000 w 10000"/>
              <a:gd name="connsiteY2" fmla="*/ 0 h 11062"/>
              <a:gd name="connsiteX3" fmla="*/ 9646 w 10000"/>
              <a:gd name="connsiteY3" fmla="*/ 11062 h 11062"/>
              <a:gd name="connsiteX4" fmla="*/ 0 w 10000"/>
              <a:gd name="connsiteY4" fmla="*/ 10000 h 11062"/>
              <a:gd name="connsiteX0" fmla="*/ 0 w 10012"/>
              <a:gd name="connsiteY0" fmla="*/ 10000 h 10796"/>
              <a:gd name="connsiteX1" fmla="*/ 1207 w 10012"/>
              <a:gd name="connsiteY1" fmla="*/ 0 h 10796"/>
              <a:gd name="connsiteX2" fmla="*/ 10000 w 10012"/>
              <a:gd name="connsiteY2" fmla="*/ 0 h 10796"/>
              <a:gd name="connsiteX3" fmla="*/ 10012 w 10012"/>
              <a:gd name="connsiteY3" fmla="*/ 10796 h 10796"/>
              <a:gd name="connsiteX4" fmla="*/ 0 w 10012"/>
              <a:gd name="connsiteY4" fmla="*/ 10000 h 10796"/>
              <a:gd name="connsiteX0" fmla="*/ 0 w 10012"/>
              <a:gd name="connsiteY0" fmla="*/ 11081 h 11081"/>
              <a:gd name="connsiteX1" fmla="*/ 1207 w 10012"/>
              <a:gd name="connsiteY1" fmla="*/ 0 h 11081"/>
              <a:gd name="connsiteX2" fmla="*/ 10000 w 10012"/>
              <a:gd name="connsiteY2" fmla="*/ 0 h 11081"/>
              <a:gd name="connsiteX3" fmla="*/ 10012 w 10012"/>
              <a:gd name="connsiteY3" fmla="*/ 10796 h 11081"/>
              <a:gd name="connsiteX4" fmla="*/ 0 w 10012"/>
              <a:gd name="connsiteY4" fmla="*/ 11081 h 1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2" h="11081">
                <a:moveTo>
                  <a:pt x="0" y="11081"/>
                </a:moveTo>
                <a:lnTo>
                  <a:pt x="1207" y="0"/>
                </a:lnTo>
                <a:lnTo>
                  <a:pt x="10000" y="0"/>
                </a:lnTo>
                <a:cubicBezTo>
                  <a:pt x="10004" y="3599"/>
                  <a:pt x="10008" y="7197"/>
                  <a:pt x="10012" y="10796"/>
                </a:cubicBezTo>
                <a:lnTo>
                  <a:pt x="0" y="11081"/>
                </a:lnTo>
                <a:close/>
              </a:path>
            </a:pathLst>
          </a:custGeom>
          <a:solidFill>
            <a:srgbClr val="FFC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2250">
              <a:defRPr/>
            </a:pPr>
            <a:r>
              <a:rPr lang="en-US" sz="3500" dirty="0">
                <a:solidFill>
                  <a:srgbClr val="8D1C30"/>
                </a:solidFill>
                <a:latin typeface="Montserrat ExtraBold" panose="00000900000000000000" pitchFamily="2" charset="0"/>
                <a:cs typeface="Poppins Black" panose="00000A00000000000000" pitchFamily="2" charset="0"/>
              </a:rPr>
              <a:t>UNTUK</a:t>
            </a:r>
            <a:endParaRPr lang="en-ID" sz="3500" dirty="0">
              <a:solidFill>
                <a:srgbClr val="8D1C30"/>
              </a:solidFill>
              <a:latin typeface="Montserrat ExtraBold" panose="00000900000000000000" pitchFamily="2" charset="0"/>
              <a:cs typeface="Poppins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2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CEB2D5-2C36-AEDF-E174-13B686BB049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B35971-12CC-F962-52F7-87C708477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7" y="55922"/>
            <a:ext cx="710918" cy="11170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6E7D7E1-BBB4-6576-57B4-4122642A89E1}"/>
              </a:ext>
            </a:extLst>
          </p:cNvPr>
          <p:cNvSpPr txBox="1">
            <a:spLocks/>
          </p:cNvSpPr>
          <p:nvPr/>
        </p:nvSpPr>
        <p:spPr>
          <a:xfrm>
            <a:off x="1009246" y="127011"/>
            <a:ext cx="11021518" cy="700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PENERAPAN ENTERPRISE ARCHITECTURE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INTERNATIONAL BENCHMARK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E9A79B-E98B-6554-CBE8-C1EF9C531031}"/>
              </a:ext>
            </a:extLst>
          </p:cNvPr>
          <p:cNvSpPr/>
          <p:nvPr/>
        </p:nvSpPr>
        <p:spPr>
          <a:xfrm>
            <a:off x="1576426" y="827375"/>
            <a:ext cx="9314723" cy="10450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804BCA-0F70-2D4C-C4BF-ABB8734433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28" y="910394"/>
            <a:ext cx="1040436" cy="6914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78D6CD-EEA7-CDB1-737B-C91978861CDB}"/>
              </a:ext>
            </a:extLst>
          </p:cNvPr>
          <p:cNvSpPr/>
          <p:nvPr/>
        </p:nvSpPr>
        <p:spPr>
          <a:xfrm>
            <a:off x="2835764" y="827375"/>
            <a:ext cx="1040438" cy="1045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Indeks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EGDI #1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untuk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tahun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2018, 2020, &amp; 2022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F7CF94-C745-D940-E917-0C2D673CAB80}"/>
              </a:ext>
            </a:extLst>
          </p:cNvPr>
          <p:cNvSpPr/>
          <p:nvPr/>
        </p:nvSpPr>
        <p:spPr>
          <a:xfrm>
            <a:off x="3876200" y="827377"/>
            <a:ext cx="2938098" cy="1045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Danish Government Enterprise Architecture Framework - </a:t>
            </a:r>
            <a:r>
              <a:rPr kumimoji="0" lang="en-ID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Offentlig</a:t>
            </a:r>
            <a:r>
              <a:rPr kumimoji="0" lang="en-ID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Information Online </a:t>
            </a:r>
            <a:r>
              <a:rPr kumimoji="0" lang="en-ID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Enterprisearkitektur</a:t>
            </a:r>
            <a:r>
              <a:rPr kumimoji="0" lang="en-ID" sz="1400" b="0" i="1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(OIO EA) - 2003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F0A74C-3BF3-A9E8-510B-9F81A98A55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885" y="869803"/>
            <a:ext cx="1246975" cy="960171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17CDA2D-A99A-5567-48F5-1F0373BCCD9E}"/>
              </a:ext>
            </a:extLst>
          </p:cNvPr>
          <p:cNvSpPr/>
          <p:nvPr/>
        </p:nvSpPr>
        <p:spPr>
          <a:xfrm>
            <a:off x="1576426" y="1911897"/>
            <a:ext cx="9314723" cy="1045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9EBF23-4B02-8BE9-627B-1F0C2667A61A}"/>
              </a:ext>
            </a:extLst>
          </p:cNvPr>
          <p:cNvSpPr/>
          <p:nvPr/>
        </p:nvSpPr>
        <p:spPr>
          <a:xfrm>
            <a:off x="2835764" y="1914815"/>
            <a:ext cx="1040438" cy="1045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Indeks EGDI #1 untuk tahun 2016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44E7AF-EAD2-284C-6561-5F5F593417F5}"/>
              </a:ext>
            </a:extLst>
          </p:cNvPr>
          <p:cNvSpPr/>
          <p:nvPr/>
        </p:nvSpPr>
        <p:spPr>
          <a:xfrm>
            <a:off x="3876200" y="1908979"/>
            <a:ext cx="2938098" cy="1045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The cross-Government Enterprise Architecture (xGEA), </a:t>
            </a:r>
            <a:r>
              <a:rPr kumimoji="0" lang="en-ID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2005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592291-6FAB-DBE3-7A48-4C0241E3C3C2}"/>
              </a:ext>
            </a:extLst>
          </p:cNvPr>
          <p:cNvGrpSpPr/>
          <p:nvPr/>
        </p:nvGrpSpPr>
        <p:grpSpPr>
          <a:xfrm>
            <a:off x="9403026" y="1995043"/>
            <a:ext cx="1296338" cy="878774"/>
            <a:chOff x="7828445" y="2209760"/>
            <a:chExt cx="1296338" cy="87877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BF4326E-5D47-5878-C70E-0C448C4FF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1" t="16763" r="25992" b="13412"/>
            <a:stretch/>
          </p:blipFill>
          <p:spPr>
            <a:xfrm>
              <a:off x="7828445" y="2209760"/>
              <a:ext cx="1296338" cy="87877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66B29B2-467C-1A4E-2F29-ADFA45D16B25}"/>
                </a:ext>
              </a:extLst>
            </p:cNvPr>
            <p:cNvSpPr/>
            <p:nvPr/>
          </p:nvSpPr>
          <p:spPr>
            <a:xfrm>
              <a:off x="7996726" y="2244323"/>
              <a:ext cx="974726" cy="85725"/>
            </a:xfrm>
            <a:prstGeom prst="rect">
              <a:avLst/>
            </a:prstGeom>
            <a:solidFill>
              <a:srgbClr val="9AC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Strategy Domain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DE94BFB-489A-B60F-2C95-8EA3B67558F6}"/>
                </a:ext>
              </a:extLst>
            </p:cNvPr>
            <p:cNvSpPr/>
            <p:nvPr/>
          </p:nvSpPr>
          <p:spPr>
            <a:xfrm>
              <a:off x="8076607" y="2405680"/>
              <a:ext cx="640436" cy="85725"/>
            </a:xfrm>
            <a:prstGeom prst="rect">
              <a:avLst/>
            </a:prstGeom>
            <a:solidFill>
              <a:srgbClr val="9AC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Channel Domain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73694DC-FEA4-08A9-6169-890B644D14AE}"/>
                </a:ext>
              </a:extLst>
            </p:cNvPr>
            <p:cNvSpPr/>
            <p:nvPr/>
          </p:nvSpPr>
          <p:spPr>
            <a:xfrm>
              <a:off x="8045756" y="2556306"/>
              <a:ext cx="320218" cy="137082"/>
            </a:xfrm>
            <a:prstGeom prst="rect">
              <a:avLst/>
            </a:prstGeom>
            <a:solidFill>
              <a:srgbClr val="9AC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Business Process Domain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BBFD616-AEB6-C132-FFCE-6DEFCFB610B6}"/>
                </a:ext>
              </a:extLst>
            </p:cNvPr>
            <p:cNvSpPr/>
            <p:nvPr/>
          </p:nvSpPr>
          <p:spPr>
            <a:xfrm>
              <a:off x="8407707" y="2553389"/>
              <a:ext cx="345600" cy="137082"/>
            </a:xfrm>
            <a:prstGeom prst="rect">
              <a:avLst/>
            </a:prstGeom>
            <a:solidFill>
              <a:srgbClr val="9AC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Business Information Domain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7A51B4D-9304-D451-FE9B-B448316B4A3E}"/>
                </a:ext>
              </a:extLst>
            </p:cNvPr>
            <p:cNvSpPr/>
            <p:nvPr/>
          </p:nvSpPr>
          <p:spPr>
            <a:xfrm>
              <a:off x="8087489" y="2764763"/>
              <a:ext cx="640436" cy="85725"/>
            </a:xfrm>
            <a:prstGeom prst="rect">
              <a:avLst/>
            </a:prstGeom>
            <a:solidFill>
              <a:srgbClr val="9AC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Application Domain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476E89-DB21-48B6-CC00-71E6A24F5B56}"/>
                </a:ext>
              </a:extLst>
            </p:cNvPr>
            <p:cNvSpPr/>
            <p:nvPr/>
          </p:nvSpPr>
          <p:spPr>
            <a:xfrm>
              <a:off x="8066397" y="2947445"/>
              <a:ext cx="661527" cy="85725"/>
            </a:xfrm>
            <a:prstGeom prst="rect">
              <a:avLst/>
            </a:prstGeom>
            <a:solidFill>
              <a:srgbClr val="9AC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Infrastructure Domain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A6A3578-398A-D48F-82E2-E1798A7EBDB4}"/>
                </a:ext>
              </a:extLst>
            </p:cNvPr>
            <p:cNvSpPr/>
            <p:nvPr/>
          </p:nvSpPr>
          <p:spPr>
            <a:xfrm rot="5400000">
              <a:off x="7603132" y="2670845"/>
              <a:ext cx="652886" cy="85725"/>
            </a:xfrm>
            <a:prstGeom prst="rect">
              <a:avLst/>
            </a:prstGeom>
            <a:solidFill>
              <a:srgbClr val="9AC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Service Management Domain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7470990-6093-66A1-FA8D-22BCB6AEC35D}"/>
                </a:ext>
              </a:extLst>
            </p:cNvPr>
            <p:cNvSpPr/>
            <p:nvPr/>
          </p:nvSpPr>
          <p:spPr>
            <a:xfrm rot="5400000">
              <a:off x="8537287" y="2682281"/>
              <a:ext cx="652886" cy="85725"/>
            </a:xfrm>
            <a:prstGeom prst="rect">
              <a:avLst/>
            </a:prstGeom>
            <a:solidFill>
              <a:srgbClr val="9AC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Integration Domain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EC2B59-B8E5-4F79-7E77-E5C8A06E3364}"/>
                </a:ext>
              </a:extLst>
            </p:cNvPr>
            <p:cNvSpPr/>
            <p:nvPr/>
          </p:nvSpPr>
          <p:spPr>
            <a:xfrm rot="5400000">
              <a:off x="8706114" y="2674780"/>
              <a:ext cx="652886" cy="85725"/>
            </a:xfrm>
            <a:prstGeom prst="rect">
              <a:avLst/>
            </a:prstGeom>
            <a:solidFill>
              <a:srgbClr val="9AC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Securuty Domain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10D6B6B-DFE8-0544-85C3-C6FBB48F3D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/>
          <a:stretch/>
        </p:blipFill>
        <p:spPr>
          <a:xfrm>
            <a:off x="1794876" y="1982078"/>
            <a:ext cx="1040891" cy="688974"/>
          </a:xfrm>
          <a:prstGeom prst="rect">
            <a:avLst/>
          </a:prstGeom>
        </p:spPr>
      </p:pic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E1FCF7A-DC45-B2EB-0C3C-3DB0FFF87540}"/>
              </a:ext>
            </a:extLst>
          </p:cNvPr>
          <p:cNvSpPr/>
          <p:nvPr/>
        </p:nvSpPr>
        <p:spPr>
          <a:xfrm>
            <a:off x="1576426" y="3015726"/>
            <a:ext cx="9314723" cy="10450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95068A-7D16-B27F-8759-1F2B9E915BD5}"/>
              </a:ext>
            </a:extLst>
          </p:cNvPr>
          <p:cNvSpPr/>
          <p:nvPr/>
        </p:nvSpPr>
        <p:spPr>
          <a:xfrm>
            <a:off x="2835764" y="3018644"/>
            <a:ext cx="1040438" cy="1045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Indeks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EGDI #1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untuk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tahun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2010, 2012, &amp; 2014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A30F28-3B08-F6DF-0D8C-FF1B8A22BBF0}"/>
              </a:ext>
            </a:extLst>
          </p:cNvPr>
          <p:cNvSpPr/>
          <p:nvPr/>
        </p:nvSpPr>
        <p:spPr>
          <a:xfrm>
            <a:off x="3876200" y="3012809"/>
            <a:ext cx="2938098" cy="1045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Government-wide Enterprise Architecture Framework (GEAF) - 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1999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4F9D439-0E5A-144A-2B17-C84CAC7FD3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11713" r="10352" b="12654"/>
          <a:stretch/>
        </p:blipFill>
        <p:spPr>
          <a:xfrm>
            <a:off x="1794874" y="3082579"/>
            <a:ext cx="1037058" cy="6889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457978B-8D30-4E04-F31E-59322436653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t="22386" r="14099" b="22115"/>
          <a:stretch/>
        </p:blipFill>
        <p:spPr>
          <a:xfrm>
            <a:off x="9152651" y="3098791"/>
            <a:ext cx="1659273" cy="849838"/>
          </a:xfrm>
          <a:prstGeom prst="rect">
            <a:avLst/>
          </a:prstGeom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182436B-A785-EF37-C426-670C9DCA0086}"/>
              </a:ext>
            </a:extLst>
          </p:cNvPr>
          <p:cNvSpPr/>
          <p:nvPr/>
        </p:nvSpPr>
        <p:spPr>
          <a:xfrm>
            <a:off x="1576426" y="4120410"/>
            <a:ext cx="9314723" cy="1045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D3E3ECD-765A-FFFA-4C45-544D1A7648F0}"/>
              </a:ext>
            </a:extLst>
          </p:cNvPr>
          <p:cNvSpPr/>
          <p:nvPr/>
        </p:nvSpPr>
        <p:spPr>
          <a:xfrm>
            <a:off x="2835764" y="4123329"/>
            <a:ext cx="1040438" cy="1045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Indeks EGDI #8 untuk tahun 2022, index 0,93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84EF4E5-9A7E-DBC3-905E-AAB4BFDDC036}"/>
              </a:ext>
            </a:extLst>
          </p:cNvPr>
          <p:cNvSpPr/>
          <p:nvPr/>
        </p:nvSpPr>
        <p:spPr>
          <a:xfrm>
            <a:off x="3876200" y="4117494"/>
            <a:ext cx="2938098" cy="1045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Estonia E-Government Architecture (X-Road)- 1997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7185A2D-87AC-309F-9367-A42D827BCFB1}"/>
              </a:ext>
            </a:extLst>
          </p:cNvPr>
          <p:cNvSpPr/>
          <p:nvPr/>
        </p:nvSpPr>
        <p:spPr>
          <a:xfrm>
            <a:off x="1601636" y="1594894"/>
            <a:ext cx="1392125" cy="2573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Denmark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68DEA40-7C47-8D58-52C1-E4F60015DA05}"/>
              </a:ext>
            </a:extLst>
          </p:cNvPr>
          <p:cNvSpPr/>
          <p:nvPr/>
        </p:nvSpPr>
        <p:spPr>
          <a:xfrm>
            <a:off x="1740369" y="2650117"/>
            <a:ext cx="1175048" cy="24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Inggris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F20EB05-44EF-0383-AC50-5FCA10058A89}"/>
              </a:ext>
            </a:extLst>
          </p:cNvPr>
          <p:cNvSpPr/>
          <p:nvPr/>
        </p:nvSpPr>
        <p:spPr>
          <a:xfrm>
            <a:off x="1521532" y="3771852"/>
            <a:ext cx="1558778" cy="24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Korea Selatan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79D4E4-5ED9-BFC7-A2D4-69591339DD3E}"/>
              </a:ext>
            </a:extLst>
          </p:cNvPr>
          <p:cNvSpPr/>
          <p:nvPr/>
        </p:nvSpPr>
        <p:spPr>
          <a:xfrm>
            <a:off x="1548505" y="4872531"/>
            <a:ext cx="1558778" cy="24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Estonia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CEAC4E-0BFC-83EF-4EEE-6D5CEF1FC8D9}"/>
              </a:ext>
            </a:extLst>
          </p:cNvPr>
          <p:cNvSpPr/>
          <p:nvPr/>
        </p:nvSpPr>
        <p:spPr>
          <a:xfrm>
            <a:off x="1601636" y="5601010"/>
            <a:ext cx="9314723" cy="10450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23DCF86-D047-4935-A765-6C202FA084A1}"/>
              </a:ext>
            </a:extLst>
          </p:cNvPr>
          <p:cNvSpPr/>
          <p:nvPr/>
        </p:nvSpPr>
        <p:spPr>
          <a:xfrm>
            <a:off x="5057252" y="5563804"/>
            <a:ext cx="2317871" cy="1075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Arsitektur</a:t>
            </a:r>
            <a:r>
              <a:rPr kumimoji="0" lang="en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SPBE Nasional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2022 (</a:t>
            </a:r>
            <a:r>
              <a:rPr kumimoji="0" lang="en-ID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Perpres</a:t>
            </a:r>
            <a:r>
              <a:rPr kumimoji="0" lang="en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132/2022)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37A2EFA-C53E-463A-38B1-37D942472A22}"/>
              </a:ext>
            </a:extLst>
          </p:cNvPr>
          <p:cNvSpPr/>
          <p:nvPr/>
        </p:nvSpPr>
        <p:spPr>
          <a:xfrm>
            <a:off x="7204388" y="5635462"/>
            <a:ext cx="2461239" cy="1045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Portal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pelayanan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publik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terpadu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(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MPP-Digital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Indonesia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Digital ID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727E2E1-4416-0637-6D30-CE47AE0C1815}"/>
              </a:ext>
            </a:extLst>
          </p:cNvPr>
          <p:cNvSpPr/>
          <p:nvPr/>
        </p:nvSpPr>
        <p:spPr>
          <a:xfrm>
            <a:off x="1573716" y="6353131"/>
            <a:ext cx="1558778" cy="24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Indonesia</a:t>
            </a:r>
          </a:p>
        </p:txBody>
      </p:sp>
      <p:sp>
        <p:nvSpPr>
          <p:cNvPr id="56" name="Down Arrow 55">
            <a:extLst>
              <a:ext uri="{FF2B5EF4-FFF2-40B4-BE49-F238E27FC236}">
                <a16:creationId xmlns:a16="http://schemas.microsoft.com/office/drawing/2014/main" id="{AECB6F5A-2EB0-C52F-9AC0-09E009CACEA9}"/>
              </a:ext>
            </a:extLst>
          </p:cNvPr>
          <p:cNvSpPr/>
          <p:nvPr/>
        </p:nvSpPr>
        <p:spPr>
          <a:xfrm>
            <a:off x="4496427" y="5170816"/>
            <a:ext cx="3757808" cy="419568"/>
          </a:xfrm>
          <a:prstGeom prst="downArrow">
            <a:avLst>
              <a:gd name="adj1" fmla="val 50000"/>
              <a:gd name="adj2" fmla="val 77242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3DFC651-0E3D-3CA7-DFC3-BAFAD5A64B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57" y="5685346"/>
            <a:ext cx="1002686" cy="66778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610EE06-C73D-30B2-BF6D-4022F5C228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1070" y="5635463"/>
            <a:ext cx="927013" cy="903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387956-EBF4-3C62-454B-AC986E83E42F}"/>
              </a:ext>
            </a:extLst>
          </p:cNvPr>
          <p:cNvSpPr txBox="1"/>
          <p:nvPr/>
        </p:nvSpPr>
        <p:spPr>
          <a:xfrm>
            <a:off x="7061681" y="4215376"/>
            <a:ext cx="198495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Portal </a:t>
            </a:r>
            <a:r>
              <a:rPr kumimoji="0" lang="en-US" sz="1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pelayanan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publik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terpadu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(</a:t>
            </a:r>
            <a:r>
              <a:rPr kumimoji="0" 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eesti.ee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Digital ID – </a:t>
            </a:r>
            <a:r>
              <a:rPr kumimoji="0" 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eID</a:t>
            </a: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E2FA958-68CC-3507-3DD1-08A677C58CAE}"/>
              </a:ext>
            </a:extLst>
          </p:cNvPr>
          <p:cNvSpPr txBox="1"/>
          <p:nvPr/>
        </p:nvSpPr>
        <p:spPr>
          <a:xfrm>
            <a:off x="6966229" y="3188469"/>
            <a:ext cx="2141758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Portal </a:t>
            </a:r>
            <a:r>
              <a:rPr kumimoji="0" lang="en-US" sz="1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pelayanan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publik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terpadu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(</a:t>
            </a:r>
            <a:r>
              <a:rPr kumimoji="0" 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gov.kr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Digital ID – Mobile ID Card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30DB8B3-EEB2-5278-A677-0D35E1B5C04F}"/>
              </a:ext>
            </a:extLst>
          </p:cNvPr>
          <p:cNvSpPr txBox="1"/>
          <p:nvPr/>
        </p:nvSpPr>
        <p:spPr>
          <a:xfrm>
            <a:off x="6999249" y="2131413"/>
            <a:ext cx="2141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Portal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pelayanan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publik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terpadu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(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gov.uk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Digital ID - DSIT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B0AAA1-7EFA-30BF-1C48-CC3A12045A83}"/>
              </a:ext>
            </a:extLst>
          </p:cNvPr>
          <p:cNvSpPr txBox="1"/>
          <p:nvPr/>
        </p:nvSpPr>
        <p:spPr>
          <a:xfrm>
            <a:off x="6895531" y="1055781"/>
            <a:ext cx="234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Portal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pelayanan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publik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terpadu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(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borger.dk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Digital ID -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MitID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42BEC1-6EA4-3D5D-132B-9AB6176737C2}"/>
              </a:ext>
            </a:extLst>
          </p:cNvPr>
          <p:cNvSpPr txBox="1"/>
          <p:nvPr/>
        </p:nvSpPr>
        <p:spPr>
          <a:xfrm>
            <a:off x="2902949" y="5561642"/>
            <a:ext cx="1558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 err="1">
                <a:ln>
                  <a:noFill/>
                </a:ln>
                <a:solidFill>
                  <a:srgbClr val="64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idEA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4000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3603DF-5828-EB82-897F-EB287AC32F64}"/>
              </a:ext>
            </a:extLst>
          </p:cNvPr>
          <p:cNvSpPr txBox="1"/>
          <p:nvPr/>
        </p:nvSpPr>
        <p:spPr>
          <a:xfrm>
            <a:off x="2936558" y="6049092"/>
            <a:ext cx="24612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Indonesia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Enterprise Architecture</a:t>
            </a: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DEE610F5-94BC-C74F-7D79-4657AF4A2BD3}"/>
              </a:ext>
            </a:extLst>
          </p:cNvPr>
          <p:cNvSpPr/>
          <p:nvPr/>
        </p:nvSpPr>
        <p:spPr>
          <a:xfrm>
            <a:off x="11588139" y="6471537"/>
            <a:ext cx="1007984" cy="394173"/>
          </a:xfrm>
          <a:prstGeom prst="parallelogram">
            <a:avLst>
              <a:gd name="adj" fmla="val 57151"/>
            </a:avLst>
          </a:prstGeom>
          <a:solidFill>
            <a:srgbClr val="8E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3E8D585-4A74-B7F7-B473-472CF9B4D238}"/>
              </a:ext>
            </a:extLst>
          </p:cNvPr>
          <p:cNvSpPr txBox="1">
            <a:spLocks/>
          </p:cNvSpPr>
          <p:nvPr/>
        </p:nvSpPr>
        <p:spPr>
          <a:xfrm>
            <a:off x="11760027" y="6537364"/>
            <a:ext cx="476639" cy="230123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1CF2F-19B6-4B01-91BB-CDBA096AD5BE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82F6EB-79D1-980A-6843-5996C30CE4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74" y="4211308"/>
            <a:ext cx="1035663" cy="5799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BDEA43-876D-B79C-CB35-399B9EB0E6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40" y="4190808"/>
            <a:ext cx="1161498" cy="85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Operation 1">
            <a:extLst>
              <a:ext uri="{FF2B5EF4-FFF2-40B4-BE49-F238E27FC236}">
                <a16:creationId xmlns:a16="http://schemas.microsoft.com/office/drawing/2014/main" id="{B0AEC842-9890-B8BE-7815-B5EF9FBB823D}"/>
              </a:ext>
            </a:extLst>
          </p:cNvPr>
          <p:cNvSpPr/>
          <p:nvPr/>
        </p:nvSpPr>
        <p:spPr>
          <a:xfrm rot="10800000">
            <a:off x="10739324" y="2078117"/>
            <a:ext cx="948274" cy="848581"/>
          </a:xfrm>
          <a:prstGeom prst="flowChartManualOperation">
            <a:avLst/>
          </a:prstGeom>
          <a:solidFill>
            <a:srgbClr val="961A3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E57033A7-F587-6A23-1954-483464D2D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1513">
            <a:off x="11028416" y="2095808"/>
            <a:ext cx="428526" cy="42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291BAC8-3F8E-0E6D-F3B1-8EB7D0217A5F}"/>
              </a:ext>
            </a:extLst>
          </p:cNvPr>
          <p:cNvSpPr/>
          <p:nvPr/>
        </p:nvSpPr>
        <p:spPr>
          <a:xfrm>
            <a:off x="119337" y="1132830"/>
            <a:ext cx="2494824" cy="56676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0E8CAFA3-55EC-122C-C7C0-6B155C45CBB4}"/>
              </a:ext>
            </a:extLst>
          </p:cNvPr>
          <p:cNvSpPr/>
          <p:nvPr/>
        </p:nvSpPr>
        <p:spPr>
          <a:xfrm>
            <a:off x="182960" y="1963826"/>
            <a:ext cx="2299765" cy="4728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2" name="Arrow: Pentagon 201">
            <a:extLst>
              <a:ext uri="{FF2B5EF4-FFF2-40B4-BE49-F238E27FC236}">
                <a16:creationId xmlns:a16="http://schemas.microsoft.com/office/drawing/2014/main" id="{97B7A2F7-A5DC-3A45-E618-3371ACB24809}"/>
              </a:ext>
            </a:extLst>
          </p:cNvPr>
          <p:cNvSpPr/>
          <p:nvPr/>
        </p:nvSpPr>
        <p:spPr>
          <a:xfrm>
            <a:off x="10144536" y="1946117"/>
            <a:ext cx="1598539" cy="4216578"/>
          </a:xfrm>
          <a:prstGeom prst="homePlate">
            <a:avLst>
              <a:gd name="adj" fmla="val 100000"/>
            </a:avLst>
          </a:prstGeom>
          <a:solidFill>
            <a:srgbClr val="7F5F52">
              <a:lumMod val="20000"/>
              <a:lumOff val="80000"/>
            </a:srgbClr>
          </a:solidFill>
          <a:ln w="12700" cap="flat" cmpd="sng" algn="ctr">
            <a:solidFill>
              <a:srgbClr val="7F5F52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id-ID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8" name="Rectangle 7">
            <a:extLst>
              <a:ext uri="{FF2B5EF4-FFF2-40B4-BE49-F238E27FC236}">
                <a16:creationId xmlns:a16="http://schemas.microsoft.com/office/drawing/2014/main" id="{C7D3CECC-5551-9515-B61C-79FBCF1C8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721" y="1137086"/>
            <a:ext cx="7477769" cy="5671953"/>
          </a:xfrm>
          <a:prstGeom prst="roundRect">
            <a:avLst>
              <a:gd name="adj" fmla="val 4905"/>
            </a:avLst>
          </a:prstGeom>
          <a:solidFill>
            <a:sysClr val="window" lastClr="FFFFFF">
              <a:lumMod val="95000"/>
            </a:sysClr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B8069D-12F6-9E23-0391-1A13E5C876B3}"/>
              </a:ext>
            </a:extLst>
          </p:cNvPr>
          <p:cNvSpPr/>
          <p:nvPr/>
        </p:nvSpPr>
        <p:spPr>
          <a:xfrm>
            <a:off x="2909451" y="1946119"/>
            <a:ext cx="7106420" cy="4731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A2CBE-3DF9-F503-C689-CA57664E7527}"/>
              </a:ext>
            </a:extLst>
          </p:cNvPr>
          <p:cNvSpPr txBox="1"/>
          <p:nvPr/>
        </p:nvSpPr>
        <p:spPr>
          <a:xfrm>
            <a:off x="56854" y="1130379"/>
            <a:ext cx="2572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dirty="0" err="1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Indeks</a:t>
            </a:r>
            <a:r>
              <a:rPr lang="en-US" sz="1200" b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Pembangunan</a:t>
            </a:r>
            <a:br>
              <a:rPr lang="en-US" sz="1200" b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b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E-Government (SPBE)/</a:t>
            </a:r>
            <a:br>
              <a:rPr lang="en-US" sz="1200" b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b="1" i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E-Government Development Index </a:t>
            </a:r>
            <a:r>
              <a:rPr lang="en-US" sz="12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2022</a:t>
            </a:r>
            <a:endParaRPr lang="en-ID" sz="1200" b="1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0E9BFD-A2CC-4375-51EB-701D65552F64}"/>
              </a:ext>
            </a:extLst>
          </p:cNvPr>
          <p:cNvSpPr txBox="1"/>
          <p:nvPr/>
        </p:nvSpPr>
        <p:spPr>
          <a:xfrm>
            <a:off x="2825298" y="1253029"/>
            <a:ext cx="246611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300" b="1" dirty="0" err="1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Indeks</a:t>
            </a:r>
            <a:r>
              <a:rPr lang="en-US" sz="1300" b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00" b="1" dirty="0" err="1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Persepsi</a:t>
            </a:r>
            <a:r>
              <a:rPr lang="en-US" sz="1300" b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00" b="1" dirty="0" err="1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Korupsi</a:t>
            </a:r>
            <a:r>
              <a:rPr lang="en-US" sz="1300" b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  <a:br>
              <a:rPr lang="en-US" sz="1300" b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300" b="1" i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Corruption Perceptions</a:t>
            </a:r>
          </a:p>
          <a:p>
            <a:pPr algn="ctr">
              <a:defRPr/>
            </a:pPr>
            <a:r>
              <a:rPr lang="en-US" sz="1300" b="1" i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Index </a:t>
            </a:r>
            <a:r>
              <a:rPr lang="en-US" sz="13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2022</a:t>
            </a:r>
            <a:endParaRPr lang="en-ID" sz="1300" b="1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4E2305-77AA-6D15-B5A7-CB8C3D84AFA7}"/>
              </a:ext>
            </a:extLst>
          </p:cNvPr>
          <p:cNvSpPr txBox="1"/>
          <p:nvPr/>
        </p:nvSpPr>
        <p:spPr>
          <a:xfrm>
            <a:off x="5235728" y="1228491"/>
            <a:ext cx="246611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300" b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Tingkat </a:t>
            </a:r>
            <a:r>
              <a:rPr lang="en-US" sz="1300" b="1" dirty="0" err="1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Kemudahan</a:t>
            </a:r>
            <a:r>
              <a:rPr lang="en-US" sz="1300" b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00" b="1" dirty="0" err="1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Berusaha</a:t>
            </a:r>
            <a:r>
              <a:rPr lang="en-US" sz="1300" b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1300" b="1" i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Ease of Doing Business</a:t>
            </a:r>
            <a:r>
              <a:rPr lang="en-US" sz="1300" b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2020</a:t>
            </a:r>
            <a:endParaRPr lang="en-ID" sz="1300" b="1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13F3C7-7B7F-03D8-5606-2D3A61786E13}"/>
              </a:ext>
            </a:extLst>
          </p:cNvPr>
          <p:cNvSpPr txBox="1"/>
          <p:nvPr/>
        </p:nvSpPr>
        <p:spPr>
          <a:xfrm>
            <a:off x="7693137" y="1237204"/>
            <a:ext cx="240639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300" b="1" dirty="0" err="1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Indeks</a:t>
            </a:r>
            <a:r>
              <a:rPr lang="en-US" sz="1300" b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00" b="1" dirty="0" err="1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Penegakan</a:t>
            </a:r>
            <a:r>
              <a:rPr lang="en-US" sz="1300" b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Hukum/</a:t>
            </a:r>
            <a:r>
              <a:rPr lang="en-US" sz="1300" b="1" i="1" dirty="0">
                <a:solidFill>
                  <a:srgbClr val="17406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Rule of Law Index</a:t>
            </a:r>
          </a:p>
          <a:p>
            <a:pPr algn="ctr">
              <a:defRPr/>
            </a:pPr>
            <a:r>
              <a:rPr lang="en-US" sz="13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2022</a:t>
            </a:r>
            <a:endParaRPr lang="en-ID" sz="1300" b="1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954AD4-BAEE-6756-1290-6622277AC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50" y="70032"/>
            <a:ext cx="593675" cy="93286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30B92E8-F2FE-78F4-B46F-1FE9DA6D1AD4}"/>
              </a:ext>
            </a:extLst>
          </p:cNvPr>
          <p:cNvSpPr txBox="1">
            <a:spLocks/>
          </p:cNvSpPr>
          <p:nvPr/>
        </p:nvSpPr>
        <p:spPr>
          <a:xfrm>
            <a:off x="958504" y="62337"/>
            <a:ext cx="11021518" cy="973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00214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KETERKAITAN PENYELENGGARAAN SPBE DENGAN </a:t>
            </a:r>
          </a:p>
          <a:p>
            <a:pPr>
              <a:defRPr/>
            </a:pPr>
            <a:endParaRPr lang="en-US" sz="300" b="1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defRPr/>
            </a:pPr>
            <a:r>
              <a:rPr lang="en-US" sz="18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PEMBERANTASAN KORUPSI, KEMUDAHAN BERUSAHA, PENYELENGGARAAN  PENEGAKAN HUKUM  </a:t>
            </a:r>
            <a:endParaRPr lang="en-US" sz="2800" b="1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45CE76E-50EE-91D5-6292-C1F72B262921}"/>
              </a:ext>
            </a:extLst>
          </p:cNvPr>
          <p:cNvGraphicFramePr/>
          <p:nvPr/>
        </p:nvGraphicFramePr>
        <p:xfrm>
          <a:off x="5038220" y="1834094"/>
          <a:ext cx="2511655" cy="4843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133C4C7-1AD2-9C12-082E-17A3F42252FC}"/>
              </a:ext>
            </a:extLst>
          </p:cNvPr>
          <p:cNvGraphicFramePr/>
          <p:nvPr/>
        </p:nvGraphicFramePr>
        <p:xfrm>
          <a:off x="7483925" y="1819656"/>
          <a:ext cx="2618603" cy="4872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4B99B65-AE2A-3BD4-181C-C6050B477096}"/>
              </a:ext>
            </a:extLst>
          </p:cNvPr>
          <p:cNvGraphicFramePr/>
          <p:nvPr/>
        </p:nvGraphicFramePr>
        <p:xfrm>
          <a:off x="2937561" y="1961378"/>
          <a:ext cx="2240523" cy="4745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3" name="Rectangle: Rounded Corners 202">
            <a:extLst>
              <a:ext uri="{FF2B5EF4-FFF2-40B4-BE49-F238E27FC236}">
                <a16:creationId xmlns:a16="http://schemas.microsoft.com/office/drawing/2014/main" id="{5D12EFD4-7F9F-CEA5-7846-AE9FEDDC0DA3}"/>
              </a:ext>
            </a:extLst>
          </p:cNvPr>
          <p:cNvSpPr/>
          <p:nvPr/>
        </p:nvSpPr>
        <p:spPr>
          <a:xfrm>
            <a:off x="10374150" y="2530713"/>
            <a:ext cx="1736143" cy="3179386"/>
          </a:xfrm>
          <a:prstGeom prst="roundRect">
            <a:avLst>
              <a:gd name="adj" fmla="val 4465"/>
            </a:avLst>
          </a:prstGeom>
          <a:solidFill>
            <a:sysClr val="window" lastClr="FFFFFF"/>
          </a:solidFill>
          <a:ln w="12700" cap="flat" cmpd="sng" algn="ctr">
            <a:solidFill>
              <a:srgbClr val="A5300F">
                <a:shade val="50000"/>
              </a:srgbClr>
            </a:solidFill>
            <a:prstDash val="solid"/>
            <a:miter lim="800000"/>
          </a:ln>
          <a:effectLst>
            <a:outerShdw blurRad="50800" dist="50800" dir="276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endParaRPr lang="id-ID" altLang="en-US" sz="1200" kern="0" dirty="0">
              <a:solidFill>
                <a:prstClr val="black"/>
              </a:solidFill>
              <a:latin typeface="Poppins SemiBold" panose="00000700000000000000" pitchFamily="2" charset="0"/>
              <a:cs typeface="Poppins SemiBold" panose="00000700000000000000" pitchFamily="2" charset="0"/>
              <a:sym typeface="+mn-ea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51929247-4CB4-921E-0E16-D3822E1632E7}"/>
              </a:ext>
            </a:extLst>
          </p:cNvPr>
          <p:cNvSpPr/>
          <p:nvPr/>
        </p:nvSpPr>
        <p:spPr>
          <a:xfrm>
            <a:off x="10383502" y="2715413"/>
            <a:ext cx="1787741" cy="280998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sx="1000" sy="1000" algn="ctr" rotWithShape="0">
              <a:srgbClr val="000000"/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id-ID" altLang="en-US" sz="1200" kern="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  <a:sym typeface="+mn-ea"/>
              </a:rPr>
              <a:t>Peningkatan Nilai EGDI selaras dengan pencapaian peringkat:</a:t>
            </a:r>
            <a:endParaRPr lang="en-US" altLang="en-US" sz="1200" kern="0" dirty="0">
              <a:solidFill>
                <a:prstClr val="black"/>
              </a:solidFill>
              <a:latin typeface="Poppins SemiBold" panose="00000700000000000000" pitchFamily="2" charset="0"/>
              <a:cs typeface="Poppins SemiBold" panose="00000700000000000000" pitchFamily="2" charset="0"/>
              <a:sym typeface="+mn-ea"/>
            </a:endParaRPr>
          </a:p>
          <a:p>
            <a:pPr>
              <a:defRPr/>
            </a:pPr>
            <a:endParaRPr lang="id-ID" altLang="en-US" sz="1000" kern="0" dirty="0">
              <a:solidFill>
                <a:prstClr val="black"/>
              </a:solidFill>
              <a:latin typeface="Poppins SemiBold" panose="00000700000000000000" pitchFamily="2" charset="0"/>
              <a:cs typeface="Poppins SemiBold" panose="00000700000000000000" pitchFamily="2" charset="0"/>
              <a:sym typeface="+mn-ea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id-ID" altLang="en-US" sz="1200" kern="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  <a:sym typeface="+mn-ea"/>
              </a:rPr>
              <a:t>Indeks Persepsi Korupsi (CPI), </a:t>
            </a:r>
            <a:endParaRPr lang="en-US" altLang="en-US" sz="1200" kern="0" dirty="0">
              <a:solidFill>
                <a:prstClr val="black"/>
              </a:solidFill>
              <a:latin typeface="Poppins SemiBold" panose="00000700000000000000" pitchFamily="2" charset="0"/>
              <a:cs typeface="Poppins SemiBold" panose="00000700000000000000" pitchFamily="2" charset="0"/>
              <a:sym typeface="+mn-ea"/>
            </a:endParaRPr>
          </a:p>
          <a:p>
            <a:pPr marL="228600" indent="-228600">
              <a:buFont typeface="+mj-lt"/>
              <a:buAutoNum type="arabicPeriod"/>
              <a:defRPr/>
            </a:pPr>
            <a:endParaRPr lang="en-US" altLang="en-US" sz="500" kern="0" dirty="0">
              <a:solidFill>
                <a:prstClr val="black"/>
              </a:solidFill>
              <a:latin typeface="Poppins SemiBold" panose="00000700000000000000" pitchFamily="2" charset="0"/>
              <a:cs typeface="Poppins SemiBold" panose="00000700000000000000" pitchFamily="2" charset="0"/>
              <a:sym typeface="+mn-ea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id-ID" altLang="en-US" sz="1200" kern="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  <a:sym typeface="+mn-ea"/>
              </a:rPr>
              <a:t>Tingkat kemudahan dalam berusaha (EODB), </a:t>
            </a:r>
            <a:endParaRPr lang="en-US" altLang="en-US" sz="1200" kern="0" dirty="0">
              <a:solidFill>
                <a:prstClr val="black"/>
              </a:solidFill>
              <a:latin typeface="Poppins SemiBold" panose="00000700000000000000" pitchFamily="2" charset="0"/>
              <a:cs typeface="Poppins SemiBold" panose="00000700000000000000" pitchFamily="2" charset="0"/>
              <a:sym typeface="+mn-ea"/>
            </a:endParaRPr>
          </a:p>
          <a:p>
            <a:pPr marL="228600" indent="-228600">
              <a:buFont typeface="+mj-lt"/>
              <a:buAutoNum type="arabicPeriod"/>
              <a:defRPr/>
            </a:pPr>
            <a:endParaRPr lang="en-US" altLang="en-US" sz="500" kern="0" dirty="0">
              <a:solidFill>
                <a:prstClr val="black"/>
              </a:solidFill>
              <a:latin typeface="Poppins SemiBold" panose="00000700000000000000" pitchFamily="2" charset="0"/>
              <a:cs typeface="Poppins SemiBold" panose="00000700000000000000" pitchFamily="2" charset="0"/>
              <a:sym typeface="+mn-ea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id-ID" altLang="en-US" sz="1200" kern="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  <a:sym typeface="+mn-ea"/>
              </a:rPr>
              <a:t>Indeks Penegakan Hukum (</a:t>
            </a:r>
            <a:r>
              <a:rPr lang="id-ID" altLang="en-US" sz="1200" i="1" kern="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  <a:sym typeface="+mn-ea"/>
              </a:rPr>
              <a:t>Rule</a:t>
            </a:r>
            <a:r>
              <a:rPr lang="id-ID" altLang="en-US" sz="1200" i="1" kern="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  <a:sym typeface="+mn-ea"/>
              </a:rPr>
              <a:t> </a:t>
            </a:r>
            <a:r>
              <a:rPr lang="id-ID" altLang="en-US" sz="1200" i="1" kern="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  <a:sym typeface="+mn-ea"/>
              </a:rPr>
              <a:t>of</a:t>
            </a:r>
            <a:r>
              <a:rPr lang="id-ID" altLang="en-US" sz="1200" i="1" kern="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  <a:sym typeface="+mn-ea"/>
              </a:rPr>
              <a:t> Law Index</a:t>
            </a:r>
            <a:r>
              <a:rPr lang="id-ID" altLang="en-US" sz="1200" kern="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  <a:sym typeface="+mn-ea"/>
              </a:rPr>
              <a:t>)</a:t>
            </a:r>
            <a:r>
              <a:rPr lang="en-US" altLang="en-US" sz="1200" kern="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  <a:sym typeface="+mn-ea"/>
              </a:rPr>
              <a:t>.</a:t>
            </a:r>
            <a:endParaRPr lang="id-ID" altLang="en-US" sz="1200" kern="0" dirty="0">
              <a:solidFill>
                <a:prstClr val="black"/>
              </a:solidFill>
              <a:latin typeface="Poppins SemiBold" panose="00000700000000000000" pitchFamily="2" charset="0"/>
              <a:cs typeface="Poppins SemiBold" panose="00000700000000000000" pitchFamily="2" charset="0"/>
              <a:sym typeface="+mn-ea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00E06AC-772C-D479-40B2-A663F0E3BB5F}"/>
              </a:ext>
            </a:extLst>
          </p:cNvPr>
          <p:cNvGraphicFramePr/>
          <p:nvPr/>
        </p:nvGraphicFramePr>
        <p:xfrm>
          <a:off x="-297750" y="1984461"/>
          <a:ext cx="2755829" cy="4675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592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482417"/>
            <a:ext cx="12192000" cy="1375582"/>
          </a:xfrm>
          <a:prstGeom prst="rect">
            <a:avLst/>
          </a:prstGeom>
          <a:solidFill>
            <a:srgbClr val="D92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15184" y="311221"/>
            <a:ext cx="8892874" cy="1275052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B42B2D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PENANDATANGANAN LETTER OF INTENT DENGAN </a:t>
            </a:r>
            <a:r>
              <a:rPr lang="en-US" sz="2800" b="1" dirty="0">
                <a:latin typeface="Poppins" panose="00000500000000000000" pitchFamily="2" charset="0"/>
                <a:cs typeface="Poppins" panose="00000500000000000000" pitchFamily="2" charset="0"/>
              </a:rPr>
              <a:t>TONY BLAIR INSTITUTE OF GLOBAL CHANGE (TBI)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7438" y="5749124"/>
            <a:ext cx="10877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UNTUK KOLABORASI TERKAIT TRANSFORMASI PELAYANAN PUBLIK</a:t>
            </a:r>
            <a:endParaRPr lang="id-ID" sz="20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BERBASIS</a:t>
            </a:r>
            <a:r>
              <a:rPr lang="id-ID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DIGITAL DI INDONESIA.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5" b="19911"/>
          <a:stretch/>
        </p:blipFill>
        <p:spPr>
          <a:xfrm>
            <a:off x="337953" y="1615148"/>
            <a:ext cx="11516092" cy="3513221"/>
          </a:xfrm>
          <a:prstGeom prst="rect">
            <a:avLst/>
          </a:prstGeom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F7AC120A-BAEA-FBDC-A179-39ACB8D9A755}"/>
              </a:ext>
            </a:extLst>
          </p:cNvPr>
          <p:cNvSpPr/>
          <p:nvPr/>
        </p:nvSpPr>
        <p:spPr>
          <a:xfrm>
            <a:off x="11588139" y="6471537"/>
            <a:ext cx="1007984" cy="394173"/>
          </a:xfrm>
          <a:prstGeom prst="parallelogram">
            <a:avLst>
              <a:gd name="adj" fmla="val 57151"/>
            </a:avLst>
          </a:prstGeom>
          <a:solidFill>
            <a:srgbClr val="8E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3CEC0D7-5E72-3C69-A4FD-88CE2D528AC2}"/>
              </a:ext>
            </a:extLst>
          </p:cNvPr>
          <p:cNvSpPr txBox="1">
            <a:spLocks/>
          </p:cNvSpPr>
          <p:nvPr/>
        </p:nvSpPr>
        <p:spPr>
          <a:xfrm>
            <a:off x="11760027" y="6537364"/>
            <a:ext cx="476639" cy="230123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1CF2F-19B6-4B01-91BB-CDBA096AD5BE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760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3D29-8165-1149-8C82-A3DD4A5F9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532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082FCE-0831-8E4F-AE33-7C5F44BBB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 t="5186"/>
          <a:stretch/>
        </p:blipFill>
        <p:spPr>
          <a:xfrm>
            <a:off x="0" y="-32665"/>
            <a:ext cx="12192000" cy="663022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63C713-B6E7-BCF0-8F33-B4ED5AF62828}"/>
              </a:ext>
            </a:extLst>
          </p:cNvPr>
          <p:cNvSpPr/>
          <p:nvPr/>
        </p:nvSpPr>
        <p:spPr>
          <a:xfrm>
            <a:off x="1553551" y="4408616"/>
            <a:ext cx="1116419" cy="2870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300" b="1">
                <a:solidFill>
                  <a:schemeClr val="tx1">
                    <a:lumMod val="75000"/>
                    <a:lumOff val="25000"/>
                  </a:schemeClr>
                </a:solidFill>
              </a:rPr>
              <a:t>Office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9D729A-6D82-2845-AAA1-8EC84A305BA9}"/>
              </a:ext>
            </a:extLst>
          </p:cNvPr>
          <p:cNvSpPr/>
          <p:nvPr/>
        </p:nvSpPr>
        <p:spPr>
          <a:xfrm>
            <a:off x="1209767" y="3869900"/>
            <a:ext cx="3161417" cy="287079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</a:rPr>
              <a:t>Tim Koordinasi SPBE Nasional</a:t>
            </a:r>
            <a:r>
              <a:rPr lang="en-US" b="1">
                <a:solidFill>
                  <a:schemeClr val="bg2">
                    <a:lumMod val="25000"/>
                  </a:schemeClr>
                </a:solidFill>
              </a:rPr>
              <a:t>),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1E156DD-5A85-E8CA-1CA4-1CD929CDA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 t="36695"/>
          <a:stretch/>
        </p:blipFill>
        <p:spPr>
          <a:xfrm>
            <a:off x="0" y="1842380"/>
            <a:ext cx="12192000" cy="44268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D08995-82FA-C05F-62A5-A33682DB762F}"/>
              </a:ext>
            </a:extLst>
          </p:cNvPr>
          <p:cNvSpPr/>
          <p:nvPr/>
        </p:nvSpPr>
        <p:spPr>
          <a:xfrm>
            <a:off x="279990" y="4997419"/>
            <a:ext cx="1116419" cy="2870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300" b="1">
                <a:solidFill>
                  <a:schemeClr val="tx1">
                    <a:lumMod val="75000"/>
                    <a:lumOff val="25000"/>
                  </a:schemeClr>
                </a:solidFill>
              </a:rPr>
              <a:t>Office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700288-934A-13AE-88F7-CFB74D2EA14A}"/>
              </a:ext>
            </a:extLst>
          </p:cNvPr>
          <p:cNvSpPr/>
          <p:nvPr/>
        </p:nvSpPr>
        <p:spPr>
          <a:xfrm>
            <a:off x="-63794" y="4458703"/>
            <a:ext cx="3161417" cy="287079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</a:rPr>
              <a:t>Tim Koordinasi SPBE Nasional</a:t>
            </a:r>
            <a:r>
              <a:rPr lang="en-US" b="1">
                <a:solidFill>
                  <a:schemeClr val="bg2">
                    <a:lumMod val="25000"/>
                  </a:schemeClr>
                </a:solidFill>
              </a:rPr>
              <a:t>),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7BE2065A-5A0F-E773-A392-626921C51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 t="94364"/>
          <a:stretch/>
        </p:blipFill>
        <p:spPr>
          <a:xfrm>
            <a:off x="0" y="5904463"/>
            <a:ext cx="12192000" cy="961247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B3B1E07B-1F04-D99C-03A4-139801EF3F9E}"/>
              </a:ext>
            </a:extLst>
          </p:cNvPr>
          <p:cNvSpPr/>
          <p:nvPr/>
        </p:nvSpPr>
        <p:spPr>
          <a:xfrm>
            <a:off x="11588139" y="6471537"/>
            <a:ext cx="1007984" cy="394173"/>
          </a:xfrm>
          <a:prstGeom prst="parallelogram">
            <a:avLst>
              <a:gd name="adj" fmla="val 57151"/>
            </a:avLst>
          </a:prstGeom>
          <a:solidFill>
            <a:srgbClr val="8E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1655639-81E4-7C0A-8794-EB820136764E}"/>
              </a:ext>
            </a:extLst>
          </p:cNvPr>
          <p:cNvSpPr txBox="1">
            <a:spLocks/>
          </p:cNvSpPr>
          <p:nvPr/>
        </p:nvSpPr>
        <p:spPr>
          <a:xfrm>
            <a:off x="11760027" y="6537364"/>
            <a:ext cx="476639" cy="230123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1CF2F-19B6-4B01-91BB-CDBA096AD5BE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79F05E-C3DA-A8DF-6C83-0ADD4132E7A3}"/>
              </a:ext>
            </a:extLst>
          </p:cNvPr>
          <p:cNvCxnSpPr/>
          <p:nvPr/>
        </p:nvCxnSpPr>
        <p:spPr>
          <a:xfrm>
            <a:off x="279990" y="6019383"/>
            <a:ext cx="11565009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27515F5-5490-F1CB-395A-3643041F0AD1}"/>
              </a:ext>
            </a:extLst>
          </p:cNvPr>
          <p:cNvSpPr/>
          <p:nvPr/>
        </p:nvSpPr>
        <p:spPr>
          <a:xfrm>
            <a:off x="279990" y="6076150"/>
            <a:ext cx="11308149" cy="73112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B8C755-F577-3900-2BC9-30E0CC7543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28" y="6111895"/>
            <a:ext cx="687371" cy="68737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7ACA532-1007-2B1A-5688-AD387A1C9320}"/>
              </a:ext>
            </a:extLst>
          </p:cNvPr>
          <p:cNvSpPr/>
          <p:nvPr/>
        </p:nvSpPr>
        <p:spPr>
          <a:xfrm>
            <a:off x="2138871" y="6126874"/>
            <a:ext cx="8683811" cy="585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>
                <a:solidFill>
                  <a:schemeClr val="tx1"/>
                </a:solidFill>
              </a:rPr>
              <a:t>Kehandalan aplikasi melalui </a:t>
            </a:r>
            <a:r>
              <a:rPr lang="en-US" b="1" i="1">
                <a:solidFill>
                  <a:srgbClr val="C00000"/>
                </a:solidFill>
              </a:rPr>
              <a:t>penguatan keamanan informasi</a:t>
            </a:r>
            <a:r>
              <a:rPr lang="en-US" i="1">
                <a:solidFill>
                  <a:schemeClr val="tx1"/>
                </a:solidFill>
              </a:rPr>
              <a:t>, </a:t>
            </a:r>
            <a:r>
              <a:rPr lang="en-US" i="1">
                <a:solidFill>
                  <a:schemeClr val="accent5">
                    <a:lumMod val="75000"/>
                  </a:schemeClr>
                </a:solidFill>
              </a:rPr>
              <a:t>kunci sukses dalam </a:t>
            </a:r>
            <a:r>
              <a:rPr lang="en-US" b="1" i="1">
                <a:solidFill>
                  <a:schemeClr val="accent5">
                    <a:lumMod val="75000"/>
                  </a:schemeClr>
                </a:solidFill>
              </a:rPr>
              <a:t>peningkatan kepercayaan Warga inggris dalam penggunaan layanan digital </a:t>
            </a:r>
            <a:r>
              <a:rPr lang="en-US" i="1">
                <a:solidFill>
                  <a:schemeClr val="accent5">
                    <a:lumMod val="75000"/>
                  </a:schemeClr>
                </a:solidFill>
              </a:rPr>
              <a:t>pemerintah</a:t>
            </a:r>
          </a:p>
        </p:txBody>
      </p:sp>
    </p:spTree>
    <p:extLst>
      <p:ext uri="{BB962C8B-B14F-4D97-AF65-F5344CB8AC3E}">
        <p14:creationId xmlns:p14="http://schemas.microsoft.com/office/powerpoint/2010/main" val="2587430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319B7E2-3172-7641-9A1A-1D6F1508323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group of people holding a plaque&#10;&#10;Description automatically generated with low confidence">
            <a:extLst>
              <a:ext uri="{FF2B5EF4-FFF2-40B4-BE49-F238E27FC236}">
                <a16:creationId xmlns:a16="http://schemas.microsoft.com/office/drawing/2014/main" id="{3AF4A54D-8568-FEB7-37BA-F1E84C39F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82" y="321734"/>
            <a:ext cx="5187803" cy="2905170"/>
          </a:xfrm>
          <a:prstGeom prst="rect">
            <a:avLst/>
          </a:prstGeom>
        </p:spPr>
      </p:pic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F718FAB-90F1-4715-5596-788E6FD14C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81" y="3631095"/>
            <a:ext cx="5187803" cy="28792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1CA8252-723A-0012-8A62-4792C664D2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75" y="1857003"/>
            <a:ext cx="5426764" cy="30525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20F396-521F-94B2-1F22-962D4EC8C01C}"/>
              </a:ext>
            </a:extLst>
          </p:cNvPr>
          <p:cNvSpPr txBox="1"/>
          <p:nvPr/>
        </p:nvSpPr>
        <p:spPr>
          <a:xfrm>
            <a:off x="6388000" y="500299"/>
            <a:ext cx="53872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Pengembangan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digitalisasi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dengan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menggali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praktik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baik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dari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Estonia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CB849C-DCBD-E42A-FD93-BFF7E8411104}"/>
              </a:ext>
            </a:extLst>
          </p:cNvPr>
          <p:cNvSpPr txBox="1"/>
          <p:nvPr/>
        </p:nvSpPr>
        <p:spPr>
          <a:xfrm>
            <a:off x="6347621" y="5095818"/>
            <a:ext cx="54914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Digitalisasi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adalah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ENGINE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dan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Kepemimpinan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yang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kuat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menjadi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kunci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Praktik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digitalisasi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pelayanan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publik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di Estonia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menjadi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terbaik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di dunia.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bisa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menjadi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contoh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baik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meski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kompleksitas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dihadapi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berbeda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dengan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apa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terjadi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di Indonesia.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64A3B134-B808-0845-C562-BF393E5DAED3}"/>
              </a:ext>
            </a:extLst>
          </p:cNvPr>
          <p:cNvSpPr/>
          <p:nvPr/>
        </p:nvSpPr>
        <p:spPr>
          <a:xfrm>
            <a:off x="11588139" y="6471537"/>
            <a:ext cx="1007984" cy="394173"/>
          </a:xfrm>
          <a:prstGeom prst="parallelogram">
            <a:avLst>
              <a:gd name="adj" fmla="val 57151"/>
            </a:avLst>
          </a:prstGeom>
          <a:solidFill>
            <a:srgbClr val="8E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A51B3A9-7FE9-B427-A148-0123CAAA36A9}"/>
              </a:ext>
            </a:extLst>
          </p:cNvPr>
          <p:cNvSpPr txBox="1">
            <a:spLocks/>
          </p:cNvSpPr>
          <p:nvPr/>
        </p:nvSpPr>
        <p:spPr>
          <a:xfrm>
            <a:off x="11760027" y="6537364"/>
            <a:ext cx="476639" cy="230123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1CF2F-19B6-4B01-91BB-CDBA096AD5BE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315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E48BE3-4313-2E33-5EF4-394B5A861E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84DCBA-DFBD-424E-02EF-7ED563A7A5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8000">
                <a:schemeClr val="accent4">
                  <a:lumMod val="0"/>
                  <a:lumOff val="100000"/>
                  <a:alpha val="85790"/>
                </a:schemeClr>
              </a:gs>
              <a:gs pos="100000">
                <a:srgbClr val="00B0F0">
                  <a:alpha val="19906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B39AF7-F8F4-4234-FEA4-3E5764871AD2}"/>
              </a:ext>
            </a:extLst>
          </p:cNvPr>
          <p:cNvSpPr txBox="1"/>
          <p:nvPr/>
        </p:nvSpPr>
        <p:spPr>
          <a:xfrm>
            <a:off x="6399718" y="6507597"/>
            <a:ext cx="52743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https://e-estonia.com/programme/e-estonia-programme-for-indonisia-menpanrb/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5FF9BF-9B32-D600-A0B8-E235D4027731}"/>
              </a:ext>
            </a:extLst>
          </p:cNvPr>
          <p:cNvSpPr txBox="1"/>
          <p:nvPr/>
        </p:nvSpPr>
        <p:spPr>
          <a:xfrm>
            <a:off x="7433774" y="4338518"/>
            <a:ext cx="4552165" cy="654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lang="en-ID" sz="1200" kern="0">
                <a:effectLst/>
                <a:latin typeface="freight-sans-pro"/>
                <a:ea typeface="Times New Roman" panose="02020603050405020304" pitchFamily="18" charset="0"/>
                <a:cs typeface="Times New Roman" panose="02020603050405020304" pitchFamily="18" charset="0"/>
              </a:rPr>
              <a:t>The government to ensure that its digital services are interoperable and </a:t>
            </a:r>
            <a:r>
              <a:rPr lang="en-ID" sz="1400" b="1" i="1" kern="0">
                <a:solidFill>
                  <a:schemeClr val="accent5">
                    <a:lumMod val="75000"/>
                  </a:schemeClr>
                </a:solidFill>
                <a:effectLst/>
                <a:latin typeface="freight-sans-pro"/>
                <a:ea typeface="Times New Roman" panose="02020603050405020304" pitchFamily="18" charset="0"/>
                <a:cs typeface="Times New Roman" panose="02020603050405020304" pitchFamily="18" charset="0"/>
              </a:rPr>
              <a:t>protected by state-of-the-art cryptography</a:t>
            </a:r>
            <a:r>
              <a:rPr lang="en-ID" sz="1100" b="1" i="1">
                <a:solidFill>
                  <a:schemeClr val="accent5">
                    <a:lumMod val="75000"/>
                  </a:schemeClr>
                </a:solidFill>
                <a:effectLst/>
              </a:rPr>
              <a:t>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e-Estonia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A9842046-57C1-78E4-8C69-AB1B8C724047}"/>
              </a:ext>
            </a:extLst>
          </p:cNvPr>
          <p:cNvSpPr/>
          <p:nvPr/>
        </p:nvSpPr>
        <p:spPr>
          <a:xfrm>
            <a:off x="1077239" y="5543708"/>
            <a:ext cx="6314161" cy="861632"/>
          </a:xfrm>
          <a:prstGeom prst="rightArrow">
            <a:avLst/>
          </a:prstGeom>
          <a:solidFill>
            <a:srgbClr val="FFFF00">
              <a:alpha val="69804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FAC2302-60D2-9860-2985-845642D8D7D1}"/>
              </a:ext>
            </a:extLst>
          </p:cNvPr>
          <p:cNvSpPr/>
          <p:nvPr/>
        </p:nvSpPr>
        <p:spPr>
          <a:xfrm>
            <a:off x="462419" y="6046245"/>
            <a:ext cx="5400805" cy="561006"/>
          </a:xfrm>
          <a:prstGeom prst="roundRect">
            <a:avLst>
              <a:gd name="adj" fmla="val 7261"/>
            </a:avLst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SDM Digital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DFC42FF-87AA-8363-0D79-AC8278B2FB8D}"/>
              </a:ext>
            </a:extLst>
          </p:cNvPr>
          <p:cNvSpPr/>
          <p:nvPr/>
        </p:nvSpPr>
        <p:spPr>
          <a:xfrm>
            <a:off x="989557" y="5442145"/>
            <a:ext cx="4346531" cy="561006"/>
          </a:xfrm>
          <a:prstGeom prst="roundRect">
            <a:avLst>
              <a:gd name="adj" fmla="val 7261"/>
            </a:avLst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Infrastruktur Digital melalui KPBU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Private Partnership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PPP)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A1132A-5BC6-910C-10C0-2262C38D1AD2}"/>
              </a:ext>
            </a:extLst>
          </p:cNvPr>
          <p:cNvSpPr txBox="1"/>
          <p:nvPr/>
        </p:nvSpPr>
        <p:spPr>
          <a:xfrm>
            <a:off x="7446180" y="5307149"/>
            <a:ext cx="45521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Pondasi “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Revolusi Digital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Estonia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Tiger Leap Program -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940D982E-7CD1-07C0-4B9B-B4B4ADD4226B}"/>
              </a:ext>
            </a:extLst>
          </p:cNvPr>
          <p:cNvSpPr/>
          <p:nvPr/>
        </p:nvSpPr>
        <p:spPr>
          <a:xfrm>
            <a:off x="3878137" y="3795890"/>
            <a:ext cx="3555637" cy="861632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629436B-EBF5-09DA-AFB7-9FD852FB3854}"/>
              </a:ext>
            </a:extLst>
          </p:cNvPr>
          <p:cNvSpPr/>
          <p:nvPr/>
        </p:nvSpPr>
        <p:spPr>
          <a:xfrm rot="16200000">
            <a:off x="1108202" y="3336469"/>
            <a:ext cx="2308949" cy="561006"/>
          </a:xfrm>
          <a:prstGeom prst="roundRect">
            <a:avLst>
              <a:gd name="adj" fmla="val 7261"/>
            </a:avLst>
          </a:prstGeom>
          <a:solidFill>
            <a:srgbClr val="BDD7EE">
              <a:alpha val="8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Tata Kelola Digital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7288279-84F3-15B0-DF08-4210C210B146}"/>
              </a:ext>
            </a:extLst>
          </p:cNvPr>
          <p:cNvSpPr/>
          <p:nvPr/>
        </p:nvSpPr>
        <p:spPr>
          <a:xfrm rot="16200000">
            <a:off x="1740190" y="3336469"/>
            <a:ext cx="2308949" cy="561006"/>
          </a:xfrm>
          <a:prstGeom prst="roundRect">
            <a:avLst>
              <a:gd name="adj" fmla="val 7261"/>
            </a:avLst>
          </a:prstGeom>
          <a:solidFill>
            <a:srgbClr val="BDD7EE">
              <a:alpha val="8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Layanan Kesehatan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3268722-C415-B68A-8A9E-CC10F9D05F87}"/>
              </a:ext>
            </a:extLst>
          </p:cNvPr>
          <p:cNvSpPr/>
          <p:nvPr/>
        </p:nvSpPr>
        <p:spPr>
          <a:xfrm rot="16200000">
            <a:off x="2372178" y="3339973"/>
            <a:ext cx="2308949" cy="561006"/>
          </a:xfrm>
          <a:prstGeom prst="roundRect">
            <a:avLst>
              <a:gd name="adj" fmla="val 7261"/>
            </a:avLst>
          </a:prstGeom>
          <a:solidFill>
            <a:srgbClr val="BDD7EE">
              <a:alpha val="8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Layanan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Dunia Usaha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8D9BD51-B791-D5FB-E1B6-940270AF4B7D}"/>
              </a:ext>
            </a:extLst>
          </p:cNvPr>
          <p:cNvSpPr/>
          <p:nvPr/>
        </p:nvSpPr>
        <p:spPr>
          <a:xfrm rot="16200000">
            <a:off x="3004166" y="3336468"/>
            <a:ext cx="2308949" cy="561006"/>
          </a:xfrm>
          <a:prstGeom prst="roundRect">
            <a:avLst>
              <a:gd name="adj" fmla="val 7261"/>
            </a:avLst>
          </a:prstGeom>
          <a:solidFill>
            <a:srgbClr val="BDD7EE">
              <a:alpha val="8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prstClr val="black"/>
                </a:solidFill>
                <a:latin typeface="Calibri" panose="020F0502020204030204"/>
              </a:rPr>
              <a:t>Keamanan Siber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8E216C-AAB3-6051-1684-E978F2F83D86}"/>
              </a:ext>
            </a:extLst>
          </p:cNvPr>
          <p:cNvSpPr txBox="1"/>
          <p:nvPr/>
        </p:nvSpPr>
        <p:spPr>
          <a:xfrm>
            <a:off x="7267181" y="3568330"/>
            <a:ext cx="48006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2400" b="1" i="1" kern="0">
                <a:solidFill>
                  <a:schemeClr val="accent5">
                    <a:lumMod val="50000"/>
                  </a:schemeClr>
                </a:solidFill>
                <a:effectLst/>
                <a:latin typeface="freight-sans-pro"/>
                <a:ea typeface="Times New Roman" panose="02020603050405020304" pitchFamily="18" charset="0"/>
                <a:cs typeface="Times New Roman" panose="02020603050405020304" pitchFamily="18" charset="0"/>
              </a:rPr>
              <a:t>state-of-the-art cryptography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Estonia Digital Services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B3E0AEFC-B591-7F88-9F44-A0A0A37923AE}"/>
              </a:ext>
            </a:extLst>
          </p:cNvPr>
          <p:cNvSpPr/>
          <p:nvPr/>
        </p:nvSpPr>
        <p:spPr>
          <a:xfrm>
            <a:off x="2251268" y="1613888"/>
            <a:ext cx="5140131" cy="861632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53E40FE9-8AC9-4F44-A2AF-953AC9F83037}"/>
              </a:ext>
            </a:extLst>
          </p:cNvPr>
          <p:cNvSpPr/>
          <p:nvPr/>
        </p:nvSpPr>
        <p:spPr>
          <a:xfrm>
            <a:off x="1077239" y="1216638"/>
            <a:ext cx="4258849" cy="1177325"/>
          </a:xfrm>
          <a:prstGeom prst="triangle">
            <a:avLst/>
          </a:prstGeom>
          <a:solidFill>
            <a:srgbClr val="BDD7EE">
              <a:alpha val="8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prstClr val="black"/>
                </a:solidFill>
                <a:latin typeface="Calibri" panose="020F0502020204030204"/>
              </a:rPr>
              <a:t>Portal Nasional Pelayanan Publik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1318F3-02A9-C9D8-251D-0C0806034B78}"/>
              </a:ext>
            </a:extLst>
          </p:cNvPr>
          <p:cNvSpPr txBox="1"/>
          <p:nvPr/>
        </p:nvSpPr>
        <p:spPr>
          <a:xfrm>
            <a:off x="7230646" y="1493494"/>
            <a:ext cx="48006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Dampak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Peningkatan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Investasi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pada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Ekonomi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Digital dan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Kreatif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(Salah satu negara dengan jumlah startup unicorn per-kapita penduduk, terbanyak di dunia.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Engineers Paradise)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D1F5C237-B789-C577-D49D-927D426C7877}"/>
              </a:ext>
            </a:extLst>
          </p:cNvPr>
          <p:cNvSpPr/>
          <p:nvPr/>
        </p:nvSpPr>
        <p:spPr>
          <a:xfrm>
            <a:off x="11588139" y="6471537"/>
            <a:ext cx="1007984" cy="394173"/>
          </a:xfrm>
          <a:prstGeom prst="parallelogram">
            <a:avLst>
              <a:gd name="adj" fmla="val 57151"/>
            </a:avLst>
          </a:prstGeom>
          <a:solidFill>
            <a:srgbClr val="8E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BB7456F9-6865-BE80-C64B-DAF4010AF4CA}"/>
              </a:ext>
            </a:extLst>
          </p:cNvPr>
          <p:cNvSpPr txBox="1">
            <a:spLocks/>
          </p:cNvSpPr>
          <p:nvPr/>
        </p:nvSpPr>
        <p:spPr>
          <a:xfrm>
            <a:off x="11760027" y="6537364"/>
            <a:ext cx="476639" cy="230123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1CF2F-19B6-4B01-91BB-CDBA096AD5BE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A029882-9955-E99C-3CE1-3BC62166367F}"/>
              </a:ext>
            </a:extLst>
          </p:cNvPr>
          <p:cNvSpPr/>
          <p:nvPr/>
        </p:nvSpPr>
        <p:spPr>
          <a:xfrm>
            <a:off x="1982174" y="4839015"/>
            <a:ext cx="2456970" cy="561006"/>
          </a:xfrm>
          <a:prstGeom prst="roundRect">
            <a:avLst>
              <a:gd name="adj" fmla="val 7261"/>
            </a:avLst>
          </a:prstGeom>
          <a:solidFill>
            <a:srgbClr val="BDD7EE">
              <a:alpha val="8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E8CAC-3D0F-66B3-EA74-55B90215F2DC}"/>
              </a:ext>
            </a:extLst>
          </p:cNvPr>
          <p:cNvSpPr txBox="1"/>
          <p:nvPr/>
        </p:nvSpPr>
        <p:spPr>
          <a:xfrm>
            <a:off x="3971385" y="363686"/>
            <a:ext cx="80598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/>
              <a:t>“kemudahan administrasi pelayanan publik melalui digitalisasi </a:t>
            </a:r>
            <a:r>
              <a:rPr lang="en-US" sz="2000" b="1" i="1">
                <a:solidFill>
                  <a:srgbClr val="C00000"/>
                </a:solidFill>
              </a:rPr>
              <a:t>(Administrative Paradise)</a:t>
            </a:r>
            <a:r>
              <a:rPr lang="en-US" sz="2000" b="1"/>
              <a:t>, maka investasi otomatis akan berlipat ganda”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CFC9D-D36E-0BDC-6E63-DEFE2284D252}"/>
              </a:ext>
            </a:extLst>
          </p:cNvPr>
          <p:cNvSpPr txBox="1"/>
          <p:nvPr/>
        </p:nvSpPr>
        <p:spPr>
          <a:xfrm>
            <a:off x="7843253" y="6009872"/>
            <a:ext cx="3768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“Revolusi Digital” dimulai 1990, dengan kepemimpinan digital yang kuat di seluruh lini pemerintahan</a:t>
            </a:r>
            <a:endParaRPr lang="en-US" sz="1200" dirty="0">
              <a:solidFill>
                <a:srgbClr val="0070C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701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9C5A4E3-7E24-504B-ABA8-95DA1D742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411"/>
            <a:ext cx="12192000" cy="685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0397F8-DBBF-8542-B3DE-0ADC8285E213}"/>
              </a:ext>
            </a:extLst>
          </p:cNvPr>
          <p:cNvSpPr/>
          <p:nvPr/>
        </p:nvSpPr>
        <p:spPr>
          <a:xfrm>
            <a:off x="401443" y="1705601"/>
            <a:ext cx="3590693" cy="4847597"/>
          </a:xfrm>
          <a:prstGeom prst="roundRect">
            <a:avLst>
              <a:gd name="adj" fmla="val 10456"/>
            </a:avLst>
          </a:prstGeom>
          <a:solidFill>
            <a:schemeClr val="bg1">
              <a:lumMod val="95000"/>
            </a:schemeClr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00BCEE7-82F0-304A-8965-5F4DED7264DA}"/>
              </a:ext>
            </a:extLst>
          </p:cNvPr>
          <p:cNvSpPr/>
          <p:nvPr/>
        </p:nvSpPr>
        <p:spPr>
          <a:xfrm>
            <a:off x="4300653" y="1705601"/>
            <a:ext cx="3590693" cy="4847597"/>
          </a:xfrm>
          <a:prstGeom prst="roundRect">
            <a:avLst>
              <a:gd name="adj" fmla="val 10456"/>
            </a:avLst>
          </a:prstGeom>
          <a:solidFill>
            <a:schemeClr val="bg1">
              <a:lumMod val="95000"/>
            </a:schemeClr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B3BA981-AD5B-7D45-B89D-B15F528A2B76}"/>
              </a:ext>
            </a:extLst>
          </p:cNvPr>
          <p:cNvSpPr/>
          <p:nvPr/>
        </p:nvSpPr>
        <p:spPr>
          <a:xfrm>
            <a:off x="8199864" y="1705601"/>
            <a:ext cx="3590693" cy="4847597"/>
          </a:xfrm>
          <a:prstGeom prst="roundRect">
            <a:avLst>
              <a:gd name="adj" fmla="val 10456"/>
            </a:avLst>
          </a:prstGeom>
          <a:solidFill>
            <a:schemeClr val="bg1">
              <a:lumMod val="95000"/>
            </a:schemeClr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Bendera India Templat | PosterMyWall">
            <a:extLst>
              <a:ext uri="{FF2B5EF4-FFF2-40B4-BE49-F238E27FC236}">
                <a16:creationId xmlns:a16="http://schemas.microsoft.com/office/drawing/2014/main" id="{3C3E4CA6-D343-CA4A-8674-F0E751DE32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1" t="19804" r="11111" b="22745"/>
          <a:stretch/>
        </p:blipFill>
        <p:spPr bwMode="auto">
          <a:xfrm>
            <a:off x="1626133" y="1284922"/>
            <a:ext cx="1132640" cy="835227"/>
          </a:xfrm>
          <a:prstGeom prst="rect">
            <a:avLst/>
          </a:prstGeom>
          <a:noFill/>
          <a:ln w="190500">
            <a:noFill/>
          </a:ln>
          <a:effectLst>
            <a:outerShdw blurRad="395686" dist="289791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weden Flag Images - Free Download on Freepik">
            <a:extLst>
              <a:ext uri="{FF2B5EF4-FFF2-40B4-BE49-F238E27FC236}">
                <a16:creationId xmlns:a16="http://schemas.microsoft.com/office/drawing/2014/main" id="{BE05482A-A1C9-7E42-A11C-7317AED7C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r="8547"/>
          <a:stretch/>
        </p:blipFill>
        <p:spPr bwMode="auto">
          <a:xfrm>
            <a:off x="5529678" y="1291359"/>
            <a:ext cx="1132641" cy="835227"/>
          </a:xfrm>
          <a:prstGeom prst="rect">
            <a:avLst/>
          </a:prstGeom>
          <a:noFill/>
          <a:ln w="190500">
            <a:noFill/>
          </a:ln>
          <a:effectLst>
            <a:outerShdw blurRad="395686" dist="289791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E, Estonia, Flag Icon in Public Domain World Flags">
            <a:extLst>
              <a:ext uri="{FF2B5EF4-FFF2-40B4-BE49-F238E27FC236}">
                <a16:creationId xmlns:a16="http://schemas.microsoft.com/office/drawing/2014/main" id="{7FD3F96A-E8DB-A14A-9178-EBAD6C00C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30"/>
          <a:stretch/>
        </p:blipFill>
        <p:spPr bwMode="auto">
          <a:xfrm>
            <a:off x="9428888" y="1291359"/>
            <a:ext cx="1132640" cy="837887"/>
          </a:xfrm>
          <a:prstGeom prst="rect">
            <a:avLst/>
          </a:prstGeom>
          <a:noFill/>
          <a:ln w="190500">
            <a:noFill/>
          </a:ln>
          <a:effectLst>
            <a:outerShdw blurRad="395686" dist="289791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9B9F9-481F-EF41-84EF-CE8D50BD934A}"/>
              </a:ext>
            </a:extLst>
          </p:cNvPr>
          <p:cNvSpPr txBox="1"/>
          <p:nvPr/>
        </p:nvSpPr>
        <p:spPr>
          <a:xfrm>
            <a:off x="1102209" y="2201320"/>
            <a:ext cx="2180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INDIA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0D1768-EF43-1046-B326-6C81C5499F1D}"/>
              </a:ext>
            </a:extLst>
          </p:cNvPr>
          <p:cNvSpPr txBox="1"/>
          <p:nvPr/>
        </p:nvSpPr>
        <p:spPr>
          <a:xfrm>
            <a:off x="5005753" y="2201320"/>
            <a:ext cx="2180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SWEDIA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CA24D-5451-044B-9D8E-2E96971ACF23}"/>
              </a:ext>
            </a:extLst>
          </p:cNvPr>
          <p:cNvSpPr txBox="1"/>
          <p:nvPr/>
        </p:nvSpPr>
        <p:spPr>
          <a:xfrm>
            <a:off x="8904964" y="2201320"/>
            <a:ext cx="2180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ESTONIA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95BFDF-0F70-3143-9B44-62D63CAFE93A}"/>
              </a:ext>
            </a:extLst>
          </p:cNvPr>
          <p:cNvSpPr txBox="1"/>
          <p:nvPr/>
        </p:nvSpPr>
        <p:spPr>
          <a:xfrm>
            <a:off x="505595" y="2724540"/>
            <a:ext cx="3373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Nama: Aadhaar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Menjangkau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90%+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populasi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A76BC9F-1226-6844-9565-C9EA810531A0}"/>
              </a:ext>
            </a:extLst>
          </p:cNvPr>
          <p:cNvSpPr/>
          <p:nvPr/>
        </p:nvSpPr>
        <p:spPr>
          <a:xfrm>
            <a:off x="701094" y="3542054"/>
            <a:ext cx="2982720" cy="70788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$29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Miliar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tersimpan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dalam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direct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transfer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4BD448E-B194-0440-9BF7-D96AAD7D53EB}"/>
              </a:ext>
            </a:extLst>
          </p:cNvPr>
          <p:cNvSpPr/>
          <p:nvPr/>
        </p:nvSpPr>
        <p:spPr>
          <a:xfrm>
            <a:off x="701094" y="4383284"/>
            <a:ext cx="2982720" cy="70788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 Juta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akun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keuangan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AEAFF80-889E-3046-9638-F55E03F4B70B}"/>
              </a:ext>
            </a:extLst>
          </p:cNvPr>
          <p:cNvSpPr/>
          <p:nvPr/>
        </p:nvSpPr>
        <p:spPr>
          <a:xfrm>
            <a:off x="701094" y="5253511"/>
            <a:ext cx="2982720" cy="97311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89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Miliar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autentikasi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dilakukan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oleh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sektor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swasta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832EB5-8657-5543-BED0-35F46296082E}"/>
              </a:ext>
            </a:extLst>
          </p:cNvPr>
          <p:cNvSpPr txBox="1"/>
          <p:nvPr/>
        </p:nvSpPr>
        <p:spPr>
          <a:xfrm>
            <a:off x="4409141" y="2724540"/>
            <a:ext cx="3373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Nama: Bank 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Menjangkau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populasi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EBB77AF-478C-BA49-B3BA-BF85CA660FF3}"/>
              </a:ext>
            </a:extLst>
          </p:cNvPr>
          <p:cNvSpPr/>
          <p:nvPr/>
        </p:nvSpPr>
        <p:spPr>
          <a:xfrm>
            <a:off x="4604640" y="3542054"/>
            <a:ext cx="2982720" cy="1066780"/>
          </a:xfrm>
          <a:prstGeom prst="roundRect">
            <a:avLst>
              <a:gd name="adj" fmla="val 3571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Digunakan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untuk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autentikasi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identitas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oleh 5000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entitas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swasta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ABB4013-92F2-9D41-89A0-C30D1B7DDC5D}"/>
              </a:ext>
            </a:extLst>
          </p:cNvPr>
          <p:cNvSpPr/>
          <p:nvPr/>
        </p:nvSpPr>
        <p:spPr>
          <a:xfrm>
            <a:off x="4604640" y="4709845"/>
            <a:ext cx="2982720" cy="885412"/>
          </a:xfrm>
          <a:prstGeom prst="roundRect">
            <a:avLst>
              <a:gd name="adj" fmla="val 4754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6,3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miliar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terautentikasi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menandatangani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dokumen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secara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digital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6C9D689-5878-2A41-A624-8444D096C91B}"/>
              </a:ext>
            </a:extLst>
          </p:cNvPr>
          <p:cNvSpPr/>
          <p:nvPr/>
        </p:nvSpPr>
        <p:spPr>
          <a:xfrm>
            <a:off x="4604640" y="5768210"/>
            <a:ext cx="2982720" cy="458418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Kunci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untuk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e-Health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53F92B-AD8E-DD41-A261-71382CE48300}"/>
              </a:ext>
            </a:extLst>
          </p:cNvPr>
          <p:cNvSpPr txBox="1"/>
          <p:nvPr/>
        </p:nvSpPr>
        <p:spPr>
          <a:xfrm>
            <a:off x="8312688" y="2724540"/>
            <a:ext cx="3373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Menjangkau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99%+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populasi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64DF8C5-2F90-2A41-B9E3-3A5731A2649C}"/>
              </a:ext>
            </a:extLst>
          </p:cNvPr>
          <p:cNvSpPr/>
          <p:nvPr/>
        </p:nvSpPr>
        <p:spPr>
          <a:xfrm>
            <a:off x="8508187" y="3542053"/>
            <a:ext cx="2982720" cy="769441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2% PDB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dihemat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setiap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tahun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melalui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layanan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publik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digital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59C9AFD-94CC-A54E-B27B-64F7335B8296}"/>
              </a:ext>
            </a:extLst>
          </p:cNvPr>
          <p:cNvSpPr/>
          <p:nvPr/>
        </p:nvSpPr>
        <p:spPr>
          <a:xfrm>
            <a:off x="8508187" y="4423040"/>
            <a:ext cx="2982720" cy="70788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99%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semua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pajak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diajukan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secara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online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99A555F-6094-EC4B-962F-7AA4DE74103F}"/>
              </a:ext>
            </a:extLst>
          </p:cNvPr>
          <p:cNvSpPr/>
          <p:nvPr/>
        </p:nvSpPr>
        <p:spPr>
          <a:xfrm>
            <a:off x="8508187" y="5253511"/>
            <a:ext cx="2982720" cy="973117"/>
          </a:xfrm>
          <a:prstGeom prst="roundRect">
            <a:avLst>
              <a:gd name="adj" fmla="val 3910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Pendaftaran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perusahaan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hanya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jam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turun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lima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AA057F-82F6-E14F-83C1-C8AE5687ADAA}"/>
              </a:ext>
            </a:extLst>
          </p:cNvPr>
          <p:cNvSpPr txBox="1"/>
          <p:nvPr/>
        </p:nvSpPr>
        <p:spPr>
          <a:xfrm>
            <a:off x="3328312" y="132840"/>
            <a:ext cx="5535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 Black" panose="00000A00000000000000" pitchFamily="2" charset="0"/>
                <a:ea typeface="+mn-ea"/>
                <a:cs typeface="Poppins Black" panose="00000A00000000000000" pitchFamily="2" charset="0"/>
              </a:rPr>
              <a:t>DAMPAK POSITIF 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Black" panose="00000A00000000000000" pitchFamily="2" charset="0"/>
                <a:ea typeface="+mn-ea"/>
                <a:cs typeface="Poppins Black" panose="00000A00000000000000" pitchFamily="2" charset="0"/>
              </a:rPr>
              <a:t>MENGADOPSI ID DIGITAL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56BABBE2-2235-2B7B-C9C7-A4CB2AA3774C}"/>
              </a:ext>
            </a:extLst>
          </p:cNvPr>
          <p:cNvSpPr/>
          <p:nvPr/>
        </p:nvSpPr>
        <p:spPr>
          <a:xfrm>
            <a:off x="11588139" y="6471537"/>
            <a:ext cx="1007984" cy="394173"/>
          </a:xfrm>
          <a:prstGeom prst="parallelogram">
            <a:avLst>
              <a:gd name="adj" fmla="val 57151"/>
            </a:avLst>
          </a:prstGeom>
          <a:solidFill>
            <a:srgbClr val="8E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EF2BDCC-A53F-E283-F052-9CBB0F0C23F0}"/>
              </a:ext>
            </a:extLst>
          </p:cNvPr>
          <p:cNvSpPr txBox="1">
            <a:spLocks/>
          </p:cNvSpPr>
          <p:nvPr/>
        </p:nvSpPr>
        <p:spPr>
          <a:xfrm>
            <a:off x="11760027" y="6537364"/>
            <a:ext cx="476639" cy="230123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1CF2F-19B6-4B01-91BB-CDBA096AD5BE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302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6EB1C0-ED34-5B8E-0E74-6CCE684D95A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83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826A3C-CB14-8CF7-AA13-9AC98BB90A9B}"/>
              </a:ext>
            </a:extLst>
          </p:cNvPr>
          <p:cNvSpPr txBox="1"/>
          <p:nvPr/>
        </p:nvSpPr>
        <p:spPr>
          <a:xfrm>
            <a:off x="1091888" y="62689"/>
            <a:ext cx="92378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fi-FI" sz="3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  <a:sym typeface="Arial"/>
              </a:rPr>
              <a:t>NEXT LEVEL</a:t>
            </a:r>
            <a:br>
              <a:rPr lang="fi-FI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  <a:sym typeface="Arial"/>
              </a:rPr>
            </a:br>
            <a:r>
              <a:rPr lang="fi-FI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  <a:sym typeface="Arial"/>
              </a:rPr>
              <a:t>FASE</a:t>
            </a:r>
            <a:r>
              <a:rPr lang="fi-FI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  <a:sym typeface="Arial"/>
              </a:rPr>
              <a:t> </a:t>
            </a:r>
            <a:r>
              <a:rPr lang="fi-FI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PEMERINTAHAN DIGITAL</a:t>
            </a:r>
            <a:endParaRPr lang="fi-FI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074CEB-645F-D198-5B1B-CD1A353E66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EF8FE"/>
              </a:clrFrom>
              <a:clrTo>
                <a:srgbClr val="EEF8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22480" r="6672" b="15144"/>
          <a:stretch/>
        </p:blipFill>
        <p:spPr>
          <a:xfrm>
            <a:off x="-146978" y="1759325"/>
            <a:ext cx="9544401" cy="425823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E108622-EFDC-F6BE-00F4-8BF2023CC4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20360" r="1940" b="3313"/>
          <a:stretch/>
        </p:blipFill>
        <p:spPr>
          <a:xfrm>
            <a:off x="9398050" y="3370663"/>
            <a:ext cx="2402255" cy="114000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D73796F-DA34-21D9-1D00-427F0C6EF95D}"/>
              </a:ext>
            </a:extLst>
          </p:cNvPr>
          <p:cNvSpPr txBox="1"/>
          <p:nvPr/>
        </p:nvSpPr>
        <p:spPr>
          <a:xfrm>
            <a:off x="1242950" y="5764827"/>
            <a:ext cx="209031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750" b="1" dirty="0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Fase digitalisasi Indonesia</a:t>
            </a:r>
          </a:p>
        </p:txBody>
      </p:sp>
      <p:sp>
        <p:nvSpPr>
          <p:cNvPr id="39" name="Curved Down Arrow 38">
            <a:extLst>
              <a:ext uri="{FF2B5EF4-FFF2-40B4-BE49-F238E27FC236}">
                <a16:creationId xmlns:a16="http://schemas.microsoft.com/office/drawing/2014/main" id="{22A32F52-62E0-5F96-C7A9-F7E344B98203}"/>
              </a:ext>
            </a:extLst>
          </p:cNvPr>
          <p:cNvSpPr/>
          <p:nvPr/>
        </p:nvSpPr>
        <p:spPr>
          <a:xfrm rot="21337830">
            <a:off x="3217900" y="1086880"/>
            <a:ext cx="5123645" cy="1005131"/>
          </a:xfrm>
          <a:prstGeom prst="curvedDownArrow">
            <a:avLst>
              <a:gd name="adj1" fmla="val 27995"/>
              <a:gd name="adj2" fmla="val 75850"/>
              <a:gd name="adj3" fmla="val 36528"/>
            </a:avLst>
          </a:prstGeom>
          <a:gradFill flip="none" rotWithShape="1">
            <a:gsLst>
              <a:gs pos="0">
                <a:srgbClr val="00AEEF">
                  <a:shade val="30000"/>
                  <a:satMod val="115000"/>
                </a:srgbClr>
              </a:gs>
              <a:gs pos="50000">
                <a:srgbClr val="00AEEF">
                  <a:shade val="67500"/>
                  <a:satMod val="115000"/>
                </a:srgbClr>
              </a:gs>
              <a:gs pos="100000">
                <a:srgbClr val="00AEE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4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BFA1AF6-24E8-20B0-F270-C05A5A1ECF1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538" y="2472973"/>
            <a:ext cx="3211306" cy="192678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180F87A-1EE5-5AAB-8371-E0462480DA56}"/>
              </a:ext>
            </a:extLst>
          </p:cNvPr>
          <p:cNvSpPr txBox="1"/>
          <p:nvPr/>
        </p:nvSpPr>
        <p:spPr>
          <a:xfrm>
            <a:off x="9024323" y="4421115"/>
            <a:ext cx="3149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25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Indonesia</a:t>
            </a:r>
            <a:r>
              <a:rPr lang="en-US" sz="1750" b="1" dirty="0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algn="ctr">
              <a:defRPr/>
            </a:pPr>
            <a:r>
              <a:rPr lang="en-US" sz="1750" b="1" dirty="0">
                <a:solidFill>
                  <a:prstClr val="black">
                    <a:lumMod val="75000"/>
                    <a:lumOff val="25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@palm_ur_hand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BD3E017-45CB-1F4D-2182-557E708EAE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88115" r="25292" b="7662"/>
          <a:stretch/>
        </p:blipFill>
        <p:spPr>
          <a:xfrm>
            <a:off x="46836" y="6529243"/>
            <a:ext cx="6735933" cy="2564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F3CE3A8-4173-4938-B044-95367E18A2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3433" y="963261"/>
            <a:ext cx="632696" cy="618425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78E3BBB8-8CA4-6E42-C3C3-F0180FB1BEFF}"/>
              </a:ext>
            </a:extLst>
          </p:cNvPr>
          <p:cNvSpPr txBox="1">
            <a:spLocks/>
          </p:cNvSpPr>
          <p:nvPr/>
        </p:nvSpPr>
        <p:spPr>
          <a:xfrm>
            <a:off x="4954348" y="1322054"/>
            <a:ext cx="3088246" cy="371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50" b="1" i="1" dirty="0" err="1">
                <a:solidFill>
                  <a:srgbClr val="C00000"/>
                </a:solidFill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id.</a:t>
            </a:r>
            <a:r>
              <a:rPr lang="en-US" sz="1250" b="1" i="1" dirty="0" err="1">
                <a:solidFill>
                  <a:srgbClr val="5B9BD5">
                    <a:lumMod val="75000"/>
                  </a:srgbClr>
                </a:solidFill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E</a:t>
            </a:r>
            <a:r>
              <a:rPr lang="en-US" sz="1250" b="1" i="1" dirty="0" err="1">
                <a:solidFill>
                  <a:prstClr val="black"/>
                </a:solidFill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A</a:t>
            </a:r>
            <a:r>
              <a:rPr lang="en-US" sz="1250" b="1" i="1" dirty="0">
                <a:solidFill>
                  <a:srgbClr val="C00000"/>
                </a:solidFill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 </a:t>
            </a:r>
          </a:p>
          <a:p>
            <a:pPr>
              <a:defRPr/>
            </a:pPr>
            <a:r>
              <a:rPr lang="en-US" sz="1000" b="1" i="1" dirty="0">
                <a:solidFill>
                  <a:prstClr val="black"/>
                </a:solidFill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(</a:t>
            </a:r>
            <a:r>
              <a:rPr lang="en-US" sz="1000" b="1" i="1" dirty="0">
                <a:solidFill>
                  <a:srgbClr val="C00000"/>
                </a:solidFill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Indonesia</a:t>
            </a:r>
            <a:r>
              <a:rPr lang="en-US" sz="1000" b="1" i="1" dirty="0">
                <a:solidFill>
                  <a:prstClr val="black"/>
                </a:solidFill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b="1" i="1" dirty="0">
                <a:solidFill>
                  <a:srgbClr val="0070C0"/>
                </a:solidFill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Enterprise</a:t>
            </a:r>
            <a:r>
              <a:rPr lang="en-US" sz="1000" b="1" i="1" dirty="0">
                <a:solidFill>
                  <a:prstClr val="black"/>
                </a:solidFill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 Architecture)</a:t>
            </a:r>
            <a:endParaRPr lang="en-US" sz="1000" b="1" dirty="0">
              <a:solidFill>
                <a:prstClr val="black"/>
              </a:solidFill>
              <a:latin typeface="Poppins" panose="00000500000000000000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C7F3B56-BD84-0BCB-7617-AD589BDBF5B7}"/>
              </a:ext>
            </a:extLst>
          </p:cNvPr>
          <p:cNvSpPr/>
          <p:nvPr/>
        </p:nvSpPr>
        <p:spPr>
          <a:xfrm>
            <a:off x="8783943" y="277602"/>
            <a:ext cx="3211306" cy="17155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500" b="1" i="1">
                <a:solidFill>
                  <a:prstClr val="black"/>
                </a:solidFill>
                <a:latin typeface="Calibri" panose="020F0502020204030204"/>
              </a:rPr>
              <a:t>Melalui pemanfaatan </a:t>
            </a:r>
            <a:r>
              <a:rPr lang="en-US" sz="2250" b="1" i="1">
                <a:solidFill>
                  <a:srgbClr val="C00000"/>
                </a:solidFill>
                <a:latin typeface="Calibri" panose="020F0502020204030204"/>
              </a:rPr>
              <a:t>Arsitektur SPBE</a:t>
            </a:r>
            <a:r>
              <a:rPr lang="en-US" sz="1500" b="1" i="1">
                <a:solidFill>
                  <a:prstClr val="black"/>
                </a:solidFill>
                <a:latin typeface="Calibri" panose="020F0502020204030204"/>
              </a:rPr>
              <a:t>, pemerintah Indonesia dapat melompat fase digitalisasi administrasi pemerintahan, menuju fase </a:t>
            </a:r>
            <a:r>
              <a:rPr lang="en-US" sz="2500" b="1" i="1">
                <a:solidFill>
                  <a:srgbClr val="C00000"/>
                </a:solidFill>
                <a:latin typeface="Calibri" panose="020F0502020204030204"/>
              </a:rPr>
              <a:t>GovTech</a:t>
            </a:r>
            <a:endParaRPr lang="en-US" sz="1500" b="1" i="1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A1026C-5D7C-EDCB-2568-B6DF622261FA}"/>
              </a:ext>
            </a:extLst>
          </p:cNvPr>
          <p:cNvSpPr/>
          <p:nvPr/>
        </p:nvSpPr>
        <p:spPr>
          <a:xfrm>
            <a:off x="7190450" y="1965067"/>
            <a:ext cx="1521935" cy="3900146"/>
          </a:xfrm>
          <a:prstGeom prst="rect">
            <a:avLst/>
          </a:prstGeom>
          <a:solidFill>
            <a:srgbClr val="1C5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750"/>
              </a:spcAft>
              <a:defRPr/>
            </a:pPr>
            <a:r>
              <a:rPr lang="en-US" sz="1750" b="1" i="1" dirty="0" err="1">
                <a:solidFill>
                  <a:srgbClr val="FFC000">
                    <a:lumMod val="60000"/>
                    <a:lumOff val="40000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GovTech</a:t>
            </a:r>
            <a:endParaRPr lang="en-US" sz="1750" b="1" i="1" dirty="0">
              <a:solidFill>
                <a:srgbClr val="FFC000">
                  <a:lumMod val="60000"/>
                  <a:lumOff val="40000"/>
                </a:srgb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2250" indent="-222250">
              <a:spcAft>
                <a:spcPts val="750"/>
              </a:spcAft>
              <a:buFontTx/>
              <a:buAutoNum type="arabicPeriod"/>
              <a:defRPr/>
            </a:pPr>
            <a:r>
              <a:rPr lang="en-US" sz="1125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Layanan</a:t>
            </a:r>
            <a:r>
              <a:rPr lang="en-US" sz="1125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25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inklusif</a:t>
            </a:r>
            <a:r>
              <a:rPr lang="en-US" sz="1125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25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berbasis</a:t>
            </a:r>
            <a:r>
              <a:rPr lang="en-US" sz="1125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Citizen Centric, </a:t>
            </a:r>
            <a:r>
              <a:rPr lang="en-US" sz="1125" i="1" dirty="0" err="1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berbasis</a:t>
            </a:r>
            <a:r>
              <a:rPr lang="en-US" sz="1125" i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outcome</a:t>
            </a:r>
          </a:p>
          <a:p>
            <a:pPr marL="222250" indent="-222250">
              <a:spcAft>
                <a:spcPts val="750"/>
              </a:spcAft>
              <a:buFontTx/>
              <a:buAutoNum type="arabicPeriod"/>
              <a:defRPr/>
            </a:pPr>
            <a:r>
              <a:rPr lang="en-US" sz="1125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Implementasi</a:t>
            </a:r>
            <a:r>
              <a:rPr lang="en-US" sz="1125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25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Transformasi</a:t>
            </a:r>
            <a:r>
              <a:rPr lang="en-US" sz="1125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Digital </a:t>
            </a:r>
            <a:r>
              <a:rPr lang="en-US" sz="1125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secara</a:t>
            </a:r>
            <a:r>
              <a:rPr lang="en-US" sz="1125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Nasional (</a:t>
            </a:r>
            <a:r>
              <a:rPr lang="en-US" sz="1125" i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Government-Wide)</a:t>
            </a:r>
            <a:endParaRPr lang="en-US" sz="1125" i="1" dirty="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2250" indent="-222250">
              <a:spcAft>
                <a:spcPts val="750"/>
              </a:spcAft>
              <a:buFontTx/>
              <a:buAutoNum type="arabicPeriod"/>
              <a:defRPr/>
            </a:pPr>
            <a:r>
              <a:rPr lang="en-US" sz="1125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Sistem</a:t>
            </a:r>
            <a:r>
              <a:rPr lang="en-US" sz="1125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25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Pemerintah</a:t>
            </a:r>
            <a:r>
              <a:rPr lang="en-US" sz="1125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yang </a:t>
            </a:r>
            <a:r>
              <a:rPr lang="en-US" sz="1125" i="1" dirty="0" err="1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sederhana</a:t>
            </a:r>
            <a:r>
              <a:rPr lang="en-US" sz="1125" i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125" i="1" dirty="0" err="1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efisien</a:t>
            </a:r>
            <a:r>
              <a:rPr lang="en-US" sz="1125" i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&amp; </a:t>
            </a:r>
            <a:r>
              <a:rPr lang="en-US" sz="1125" i="1" dirty="0" err="1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transparan</a:t>
            </a:r>
            <a:r>
              <a:rPr lang="en-US" sz="1125" i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09464D-3A24-0987-2D4C-402F97CAB6E1}"/>
              </a:ext>
            </a:extLst>
          </p:cNvPr>
          <p:cNvSpPr/>
          <p:nvPr/>
        </p:nvSpPr>
        <p:spPr>
          <a:xfrm>
            <a:off x="5257336" y="2042393"/>
            <a:ext cx="1825763" cy="3692100"/>
          </a:xfrm>
          <a:prstGeom prst="rect">
            <a:avLst/>
          </a:prstGeom>
          <a:solidFill>
            <a:srgbClr val="34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750"/>
              </a:spcAft>
              <a:defRPr/>
            </a:pPr>
            <a:r>
              <a:rPr lang="en-US" sz="1750" b="1" i="1" dirty="0">
                <a:solidFill>
                  <a:srgbClr val="FFC000">
                    <a:lumMod val="60000"/>
                    <a:lumOff val="40000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Digital Government</a:t>
            </a:r>
          </a:p>
          <a:p>
            <a:pPr>
              <a:spcAft>
                <a:spcPts val="750"/>
              </a:spcAft>
              <a:defRPr/>
            </a:pPr>
            <a:endParaRPr lang="en-US" sz="125" b="1" i="1" dirty="0">
              <a:solidFill>
                <a:srgbClr val="FFC000">
                  <a:lumMod val="60000"/>
                  <a:lumOff val="40000"/>
                </a:srgb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2250" indent="-222250">
              <a:spcAft>
                <a:spcPts val="750"/>
              </a:spcAft>
              <a:buFontTx/>
              <a:buAutoNum type="arabicPeriod"/>
              <a:defRPr/>
            </a:pPr>
            <a:r>
              <a:rPr lang="en-US" sz="1313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Desain </a:t>
            </a:r>
            <a:r>
              <a:rPr lang="en-US" sz="1313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prosedur</a:t>
            </a:r>
            <a:r>
              <a:rPr lang="en-US" sz="1313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13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layanan</a:t>
            </a:r>
            <a:r>
              <a:rPr lang="en-US" sz="1313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13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berbasis</a:t>
            </a:r>
            <a:r>
              <a:rPr lang="en-US" sz="1313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digital</a:t>
            </a:r>
            <a:endParaRPr lang="en-US" sz="1313" i="1" dirty="0">
              <a:solidFill>
                <a:srgbClr val="FFFF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2250" indent="-222250">
              <a:spcAft>
                <a:spcPts val="750"/>
              </a:spcAft>
              <a:buFontTx/>
              <a:buAutoNum type="arabicPeriod"/>
              <a:defRPr/>
            </a:pPr>
            <a:r>
              <a:rPr lang="en-US" sz="1313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Layanan</a:t>
            </a:r>
            <a:r>
              <a:rPr lang="en-US" sz="1313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13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bersifat</a:t>
            </a:r>
            <a:r>
              <a:rPr lang="en-US" sz="1313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citizen centric</a:t>
            </a:r>
          </a:p>
          <a:p>
            <a:pPr marL="222250" indent="-222250">
              <a:spcAft>
                <a:spcPts val="750"/>
              </a:spcAft>
              <a:buFontTx/>
              <a:buAutoNum type="arabicPeriod"/>
              <a:defRPr/>
            </a:pPr>
            <a:r>
              <a:rPr lang="en-US" sz="1313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Data-driven policy</a:t>
            </a:r>
          </a:p>
          <a:p>
            <a:pPr marL="222250" indent="-222250">
              <a:spcAft>
                <a:spcPts val="750"/>
              </a:spcAft>
              <a:buFontTx/>
              <a:buAutoNum type="arabicPeriod"/>
              <a:defRPr/>
            </a:pPr>
            <a:r>
              <a:rPr lang="en-US" sz="1313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Proaktif</a:t>
            </a:r>
            <a:r>
              <a:rPr lang="en-US" sz="1313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13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layanan</a:t>
            </a:r>
            <a:r>
              <a:rPr lang="en-US" sz="1313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13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administrasi</a:t>
            </a:r>
            <a:r>
              <a:rPr lang="en-US" sz="1313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13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pemerintah</a:t>
            </a:r>
            <a:endParaRPr lang="en-US" sz="1313" i="1" dirty="0">
              <a:solidFill>
                <a:srgbClr val="FFFF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12AF8D-FEF0-F6FC-D7BB-09F00D701B78}"/>
              </a:ext>
            </a:extLst>
          </p:cNvPr>
          <p:cNvGrpSpPr/>
          <p:nvPr/>
        </p:nvGrpSpPr>
        <p:grpSpPr>
          <a:xfrm>
            <a:off x="1148298" y="1067699"/>
            <a:ext cx="1597004" cy="1571570"/>
            <a:chOff x="51023" y="3206974"/>
            <a:chExt cx="1597004" cy="157157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A386B65-350D-4D83-4D96-73E165668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3" y="3206974"/>
              <a:ext cx="1571570" cy="157157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33E52E0-2E3B-0C30-6857-020FE1F11B82}"/>
                </a:ext>
              </a:extLst>
            </p:cNvPr>
            <p:cNvSpPr/>
            <p:nvPr/>
          </p:nvSpPr>
          <p:spPr>
            <a:xfrm rot="20600477">
              <a:off x="96344" y="3771602"/>
              <a:ext cx="1551683" cy="6295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defRPr/>
              </a:pPr>
              <a:r>
                <a:rPr lang="en-US" sz="1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Peraturan</a:t>
              </a:r>
              <a:r>
                <a:rPr lang="en-US" sz="1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>
                <a:defRPr/>
              </a:pPr>
              <a:r>
                <a:rPr lang="en-US" sz="1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Presiden</a:t>
              </a:r>
              <a:endParaRPr lang="en-US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95/2018</a:t>
              </a:r>
              <a:endParaRPr lang="en-US" sz="10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975" indent="-165100">
                <a:defRPr/>
              </a:pPr>
              <a:endParaRPr lang="en-US" sz="10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DFF58F4-7C6C-2976-96D3-87E94D17E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57"/>
            <a:stretch/>
          </p:blipFill>
          <p:spPr>
            <a:xfrm rot="20733686">
              <a:off x="558891" y="3405141"/>
              <a:ext cx="394630" cy="388448"/>
            </a:xfrm>
            <a:prstGeom prst="rect">
              <a:avLst/>
            </a:prstGeom>
          </p:spPr>
        </p:pic>
      </p:grp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3FD75C72-A4BD-29E5-72E7-C43A88AFFA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32" y="5558344"/>
            <a:ext cx="990764" cy="9907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5D42C4-3935-04BD-449E-DB3C7C2EFB30}"/>
              </a:ext>
            </a:extLst>
          </p:cNvPr>
          <p:cNvSpPr/>
          <p:nvPr/>
        </p:nvSpPr>
        <p:spPr>
          <a:xfrm>
            <a:off x="2555208" y="2394892"/>
            <a:ext cx="1923666" cy="305892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50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8411E0-DD58-4C39-4218-A6EED1B0A072}"/>
              </a:ext>
            </a:extLst>
          </p:cNvPr>
          <p:cNvSpPr/>
          <p:nvPr/>
        </p:nvSpPr>
        <p:spPr>
          <a:xfrm>
            <a:off x="2480862" y="2575573"/>
            <a:ext cx="2537309" cy="3102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2000" b="1" i="1" dirty="0">
                <a:solidFill>
                  <a:srgbClr val="FFC000">
                    <a:lumMod val="60000"/>
                    <a:lumOff val="40000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e-Government</a:t>
            </a:r>
          </a:p>
          <a:p>
            <a:pPr>
              <a:spcAft>
                <a:spcPts val="750"/>
              </a:spcAft>
              <a:defRPr/>
            </a:pPr>
            <a:endParaRPr lang="en-US" sz="250" b="1" i="1" dirty="0">
              <a:solidFill>
                <a:srgbClr val="FFC000">
                  <a:lumMod val="60000"/>
                  <a:lumOff val="40000"/>
                </a:srgb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2250" indent="-222250">
              <a:spcAft>
                <a:spcPts val="750"/>
              </a:spcAft>
              <a:buFontTx/>
              <a:buAutoNum type="arabicPeriod"/>
              <a:defRPr/>
            </a:pPr>
            <a:r>
              <a:rPr lang="en-US" sz="1500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Layanan</a:t>
            </a:r>
            <a:r>
              <a:rPr lang="en-US" sz="1500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500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berbasis</a:t>
            </a:r>
            <a:r>
              <a:rPr lang="en-US" sz="1500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user &amp; </a:t>
            </a:r>
            <a:r>
              <a:rPr lang="en-US" sz="1500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penyediaan</a:t>
            </a:r>
            <a:r>
              <a:rPr lang="en-US" sz="1500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oleh </a:t>
            </a:r>
            <a:r>
              <a:rPr lang="en-US" sz="1500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instansi</a:t>
            </a:r>
            <a:endParaRPr lang="en-US" sz="1500" i="1" dirty="0">
              <a:solidFill>
                <a:srgbClr val="FFFF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2250" indent="-222250">
              <a:spcAft>
                <a:spcPts val="750"/>
              </a:spcAft>
              <a:buFontTx/>
              <a:buAutoNum type="arabicPeriod"/>
              <a:defRPr/>
            </a:pPr>
            <a:r>
              <a:rPr lang="en-US" sz="1500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Layanan</a:t>
            </a:r>
            <a:r>
              <a:rPr lang="en-US" sz="1500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500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berbasis</a:t>
            </a:r>
            <a:r>
              <a:rPr lang="en-US" sz="1500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500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elektronik</a:t>
            </a:r>
            <a:r>
              <a:rPr lang="en-US" sz="1500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500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masih</a:t>
            </a:r>
            <a:r>
              <a:rPr lang="en-US" sz="1500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500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terdapat</a:t>
            </a:r>
            <a:r>
              <a:rPr lang="en-US" sz="1500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500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kegiatan</a:t>
            </a:r>
            <a:r>
              <a:rPr lang="en-US" sz="1500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500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fisik</a:t>
            </a:r>
            <a:endParaRPr lang="en-US" sz="1500" i="1" dirty="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2250" indent="-222250">
              <a:spcAft>
                <a:spcPts val="750"/>
              </a:spcAft>
              <a:buFontTx/>
              <a:buAutoNum type="arabicPeriod"/>
              <a:defRPr/>
            </a:pPr>
            <a:r>
              <a:rPr lang="en-US" sz="1500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Interoperabilitas</a:t>
            </a:r>
            <a:r>
              <a:rPr lang="en-US" sz="1500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500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Sistem</a:t>
            </a:r>
            <a:r>
              <a:rPr lang="en-US" sz="1500" i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500" i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Informasi</a:t>
            </a:r>
            <a:endParaRPr lang="en-US" sz="1500" i="1" dirty="0">
              <a:solidFill>
                <a:srgbClr val="FFFF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047848-1B61-854A-2DB2-F32BB0943FCD}"/>
              </a:ext>
            </a:extLst>
          </p:cNvPr>
          <p:cNvSpPr/>
          <p:nvPr/>
        </p:nvSpPr>
        <p:spPr>
          <a:xfrm>
            <a:off x="417506" y="3107317"/>
            <a:ext cx="1589673" cy="1611456"/>
          </a:xfrm>
          <a:prstGeom prst="rect">
            <a:avLst/>
          </a:prstGeom>
          <a:solidFill>
            <a:srgbClr val="889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2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5E4C98-C64A-99C9-DDEC-B79635D6F505}"/>
              </a:ext>
            </a:extLst>
          </p:cNvPr>
          <p:cNvSpPr/>
          <p:nvPr/>
        </p:nvSpPr>
        <p:spPr>
          <a:xfrm>
            <a:off x="551654" y="3543755"/>
            <a:ext cx="1926185" cy="550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2000" b="1" i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" panose="020F0502020204030204"/>
              </a:rPr>
              <a:t>Analog</a:t>
            </a:r>
          </a:p>
          <a:p>
            <a:pPr>
              <a:defRPr/>
            </a:pPr>
            <a:r>
              <a:rPr lang="en-US" sz="2000" b="1" i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" panose="020F0502020204030204"/>
              </a:rPr>
              <a:t>Government</a:t>
            </a:r>
          </a:p>
          <a:p>
            <a:pPr>
              <a:spcAft>
                <a:spcPts val="750"/>
              </a:spcAft>
              <a:defRPr/>
            </a:pPr>
            <a:endParaRPr lang="en-US" sz="250" b="1" i="1" dirty="0">
              <a:solidFill>
                <a:srgbClr val="FFC000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B5904AB-B9F7-3293-F139-1CA5310AD4F6}"/>
              </a:ext>
            </a:extLst>
          </p:cNvPr>
          <p:cNvSpPr/>
          <p:nvPr/>
        </p:nvSpPr>
        <p:spPr>
          <a:xfrm>
            <a:off x="8784568" y="281076"/>
            <a:ext cx="3211306" cy="17155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375" b="1" i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Melalui</a:t>
            </a:r>
            <a:r>
              <a:rPr lang="en-US" sz="1375" b="1" i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75" b="1" i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pemanfaatan</a:t>
            </a:r>
            <a:r>
              <a:rPr lang="en-US" sz="1375" b="1" i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Arsitektur</a:t>
            </a:r>
            <a:r>
              <a:rPr lang="en-US" sz="2000" b="1" i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SPBE</a:t>
            </a:r>
            <a:r>
              <a:rPr lang="en-US" sz="1375" b="1" i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375" b="1" i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pemerintah</a:t>
            </a:r>
            <a:r>
              <a:rPr lang="en-US" sz="1375" b="1" i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Indonesia </a:t>
            </a:r>
            <a:r>
              <a:rPr lang="en-US" sz="1375" b="1" i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dapat</a:t>
            </a:r>
            <a:r>
              <a:rPr lang="en-US" sz="1375" b="1" i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75" b="1" i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melompat</a:t>
            </a:r>
            <a:r>
              <a:rPr lang="en-US" sz="1375" b="1" i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75" b="1" i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fase</a:t>
            </a:r>
            <a:r>
              <a:rPr lang="en-US" sz="1375" b="1" i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75" b="1" i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digitalisasi</a:t>
            </a:r>
            <a:r>
              <a:rPr lang="en-US" sz="1375" b="1" i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75" b="1" i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administrasi</a:t>
            </a:r>
            <a:r>
              <a:rPr lang="en-US" sz="1375" b="1" i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75" b="1" i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pemerintahan</a:t>
            </a:r>
            <a:r>
              <a:rPr lang="en-US" sz="1375" b="1" i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375" b="1" i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menuju</a:t>
            </a:r>
            <a:r>
              <a:rPr lang="en-US" sz="1375" b="1" i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375" b="1" i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fase</a:t>
            </a:r>
            <a:r>
              <a:rPr lang="en-US" sz="1375" b="1" i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250" b="1" i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GovTech</a:t>
            </a:r>
            <a:endParaRPr lang="en-US" sz="1375" b="1" i="1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906CF-3DAF-589D-EDA0-5127EDD47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2" y="131030"/>
            <a:ext cx="583938" cy="9919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C4E74-2CFC-C3B3-AB0D-F555D8BB9913}"/>
              </a:ext>
            </a:extLst>
          </p:cNvPr>
          <p:cNvSpPr txBox="1">
            <a:spLocks/>
          </p:cNvSpPr>
          <p:nvPr/>
        </p:nvSpPr>
        <p:spPr>
          <a:xfrm>
            <a:off x="11760028" y="6537365"/>
            <a:ext cx="476639" cy="230123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2E1CF2F-19B6-4B01-91BB-CDBA096AD5BE}" type="slidenum">
              <a:rPr lang="en-US" sz="1100" b="1">
                <a:solidFill>
                  <a:prstClr val="white"/>
                </a:solidFill>
                <a:latin typeface="Open Sans" panose="020B0606030504020204"/>
              </a:rPr>
              <a:pPr>
                <a:defRPr/>
              </a:pPr>
              <a:t>17</a:t>
            </a:fld>
            <a:endParaRPr lang="en-US" sz="1100" b="1">
              <a:solidFill>
                <a:prstClr val="white"/>
              </a:solidFill>
              <a:latin typeface="Open Sans" panose="020B0606030504020204"/>
            </a:endParaRP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E642C499-AF5B-0237-7A93-D55DCBD5859E}"/>
              </a:ext>
            </a:extLst>
          </p:cNvPr>
          <p:cNvSpPr/>
          <p:nvPr/>
        </p:nvSpPr>
        <p:spPr>
          <a:xfrm>
            <a:off x="11588139" y="6471537"/>
            <a:ext cx="1007984" cy="394173"/>
          </a:xfrm>
          <a:prstGeom prst="parallelogram">
            <a:avLst>
              <a:gd name="adj" fmla="val 57151"/>
            </a:avLst>
          </a:prstGeom>
          <a:solidFill>
            <a:srgbClr val="8E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EB68C-CA82-F707-9341-5493B0599C60}"/>
              </a:ext>
            </a:extLst>
          </p:cNvPr>
          <p:cNvSpPr txBox="1">
            <a:spLocks/>
          </p:cNvSpPr>
          <p:nvPr/>
        </p:nvSpPr>
        <p:spPr>
          <a:xfrm>
            <a:off x="11760027" y="6537364"/>
            <a:ext cx="476639" cy="230123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1CF2F-19B6-4B01-91BB-CDBA096AD5BE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467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896AE9-8B9D-37E8-0B10-71ACDA4445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165A13EB-E238-78D3-4192-2CA0B4F6225D}"/>
              </a:ext>
            </a:extLst>
          </p:cNvPr>
          <p:cNvSpPr/>
          <p:nvPr/>
        </p:nvSpPr>
        <p:spPr>
          <a:xfrm>
            <a:off x="5626555" y="2387572"/>
            <a:ext cx="2520922" cy="2547315"/>
          </a:xfrm>
          <a:prstGeom prst="roundRect">
            <a:avLst>
              <a:gd name="adj" fmla="val 401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4C7A3816-08A2-12D2-3BB9-B49C3AB497EC}"/>
              </a:ext>
            </a:extLst>
          </p:cNvPr>
          <p:cNvSpPr/>
          <p:nvPr/>
        </p:nvSpPr>
        <p:spPr>
          <a:xfrm>
            <a:off x="449463" y="1157178"/>
            <a:ext cx="2402048" cy="1624489"/>
          </a:xfrm>
          <a:prstGeom prst="roundRect">
            <a:avLst>
              <a:gd name="adj" fmla="val 401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C7BDD07-207B-62B1-010C-D048E0626A80}"/>
              </a:ext>
            </a:extLst>
          </p:cNvPr>
          <p:cNvSpPr/>
          <p:nvPr/>
        </p:nvSpPr>
        <p:spPr>
          <a:xfrm>
            <a:off x="442475" y="3782312"/>
            <a:ext cx="2402048" cy="2009736"/>
          </a:xfrm>
          <a:prstGeom prst="roundRect">
            <a:avLst>
              <a:gd name="adj" fmla="val 401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7FCD11E1-A587-FBA0-161C-505831E59B4D}"/>
              </a:ext>
            </a:extLst>
          </p:cNvPr>
          <p:cNvSpPr/>
          <p:nvPr/>
        </p:nvSpPr>
        <p:spPr>
          <a:xfrm>
            <a:off x="2772514" y="2387573"/>
            <a:ext cx="2573838" cy="2547315"/>
          </a:xfrm>
          <a:prstGeom prst="roundRect">
            <a:avLst>
              <a:gd name="adj" fmla="val 4017"/>
            </a:avLst>
          </a:prstGeom>
          <a:solidFill>
            <a:srgbClr val="D8BEE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Bent Arrow 46">
            <a:extLst>
              <a:ext uri="{FF2B5EF4-FFF2-40B4-BE49-F238E27FC236}">
                <a16:creationId xmlns:a16="http://schemas.microsoft.com/office/drawing/2014/main" id="{F71E4155-FDC9-150D-78DE-623E56BF0362}"/>
              </a:ext>
            </a:extLst>
          </p:cNvPr>
          <p:cNvSpPr/>
          <p:nvPr/>
        </p:nvSpPr>
        <p:spPr>
          <a:xfrm>
            <a:off x="843618" y="3244733"/>
            <a:ext cx="2056536" cy="1192940"/>
          </a:xfrm>
          <a:prstGeom prst="bentArrow">
            <a:avLst>
              <a:gd name="adj1" fmla="val 21015"/>
              <a:gd name="adj2" fmla="val 20802"/>
              <a:gd name="adj3" fmla="val 25000"/>
              <a:gd name="adj4" fmla="val 437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Bent Arrow 44">
            <a:extLst>
              <a:ext uri="{FF2B5EF4-FFF2-40B4-BE49-F238E27FC236}">
                <a16:creationId xmlns:a16="http://schemas.microsoft.com/office/drawing/2014/main" id="{9C04B6ED-0429-8394-C850-D60EEF4F87E6}"/>
              </a:ext>
            </a:extLst>
          </p:cNvPr>
          <p:cNvSpPr/>
          <p:nvPr/>
        </p:nvSpPr>
        <p:spPr>
          <a:xfrm flipV="1">
            <a:off x="846835" y="2119763"/>
            <a:ext cx="2056536" cy="1192940"/>
          </a:xfrm>
          <a:prstGeom prst="bentArrow">
            <a:avLst>
              <a:gd name="adj1" fmla="val 21015"/>
              <a:gd name="adj2" fmla="val 20802"/>
              <a:gd name="adj3" fmla="val 25000"/>
              <a:gd name="adj4" fmla="val 4375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1458880-9960-4543-BC2B-C9229C5B3649}"/>
              </a:ext>
            </a:extLst>
          </p:cNvPr>
          <p:cNvSpPr txBox="1">
            <a:spLocks/>
          </p:cNvSpPr>
          <p:nvPr/>
        </p:nvSpPr>
        <p:spPr>
          <a:xfrm>
            <a:off x="1009244" y="114602"/>
            <a:ext cx="11182756" cy="791149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29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KERANGKA BERPIKIR </a:t>
            </a:r>
          </a:p>
          <a:p>
            <a:pPr marL="0" marR="0" lvl="0" indent="0" algn="l" defTabSz="7429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5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RANCANGAN PERPRES KETERPADUAN LAYANAN DIGITAL NASIONAL</a:t>
            </a:r>
            <a:endParaRPr kumimoji="0" lang="en-US" sz="227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5591A71-1CAF-B768-91FD-94C6CC7B5D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4" t="14646" r="27050" b="32161"/>
          <a:stretch/>
        </p:blipFill>
        <p:spPr>
          <a:xfrm>
            <a:off x="170237" y="42428"/>
            <a:ext cx="839009" cy="827374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48BA0778-FDB1-E295-3DCE-E6BFF2B16608}"/>
              </a:ext>
            </a:extLst>
          </p:cNvPr>
          <p:cNvSpPr/>
          <p:nvPr/>
        </p:nvSpPr>
        <p:spPr>
          <a:xfrm>
            <a:off x="11588139" y="6471537"/>
            <a:ext cx="1007984" cy="394173"/>
          </a:xfrm>
          <a:prstGeom prst="parallelogram">
            <a:avLst>
              <a:gd name="adj" fmla="val 57151"/>
            </a:avLst>
          </a:prstGeom>
          <a:solidFill>
            <a:srgbClr val="8E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3D35CC2-2CB4-BC29-F12B-E7D0E356F09E}"/>
              </a:ext>
            </a:extLst>
          </p:cNvPr>
          <p:cNvSpPr txBox="1">
            <a:spLocks/>
          </p:cNvSpPr>
          <p:nvPr/>
        </p:nvSpPr>
        <p:spPr>
          <a:xfrm>
            <a:off x="11760027" y="6537364"/>
            <a:ext cx="476639" cy="230123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1CF2F-19B6-4B01-91BB-CDBA096AD5BE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F862FA-5688-5924-B69E-25B27EE67DE5}"/>
              </a:ext>
            </a:extLst>
          </p:cNvPr>
          <p:cNvGrpSpPr/>
          <p:nvPr/>
        </p:nvGrpSpPr>
        <p:grpSpPr>
          <a:xfrm>
            <a:off x="376079" y="1740419"/>
            <a:ext cx="920878" cy="879943"/>
            <a:chOff x="51023" y="3206974"/>
            <a:chExt cx="1597004" cy="15715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071E2C-C847-8FCF-8E94-E7D12879C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3" y="3206974"/>
              <a:ext cx="1571570" cy="157157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CC151E-9CA7-4670-ACC6-D29D1935992A}"/>
                </a:ext>
              </a:extLst>
            </p:cNvPr>
            <p:cNvSpPr/>
            <p:nvPr/>
          </p:nvSpPr>
          <p:spPr>
            <a:xfrm rot="20600477">
              <a:off x="96344" y="3771602"/>
              <a:ext cx="1551683" cy="6295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Peraturan</a:t>
              </a: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Presiden</a:t>
              </a: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95/2018</a:t>
              </a: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180975" marR="0" lvl="0" indent="-1651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5A00B9-64F1-3724-859E-8B5103E5E0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57"/>
            <a:stretch/>
          </p:blipFill>
          <p:spPr>
            <a:xfrm rot="20733686">
              <a:off x="558891" y="3405141"/>
              <a:ext cx="394630" cy="38844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760682-5BA3-014B-12BB-1BC7EAD94C5C}"/>
              </a:ext>
            </a:extLst>
          </p:cNvPr>
          <p:cNvGrpSpPr/>
          <p:nvPr/>
        </p:nvGrpSpPr>
        <p:grpSpPr>
          <a:xfrm>
            <a:off x="2955396" y="2739648"/>
            <a:ext cx="920878" cy="879943"/>
            <a:chOff x="51023" y="3206974"/>
            <a:chExt cx="1597004" cy="157157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9B3E7D9-007F-4248-DF8E-5C40A50A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3" y="3206974"/>
              <a:ext cx="1571570" cy="157157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1523A35-8744-735F-95A3-2533D774500D}"/>
                </a:ext>
              </a:extLst>
            </p:cNvPr>
            <p:cNvSpPr/>
            <p:nvPr/>
          </p:nvSpPr>
          <p:spPr>
            <a:xfrm rot="20600477">
              <a:off x="96344" y="3771602"/>
              <a:ext cx="1551683" cy="6295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Peraturan</a:t>
              </a: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Presiden</a:t>
              </a: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132/2022</a:t>
              </a: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180975" marR="0" lvl="0" indent="-1651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B47973E-C524-9DC1-0018-76BE0ED0F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57"/>
            <a:stretch/>
          </p:blipFill>
          <p:spPr>
            <a:xfrm rot="20733686">
              <a:off x="558891" y="3405141"/>
              <a:ext cx="394630" cy="38844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1DB0B3F-CEF5-0085-B76B-D1CACAC09535}"/>
              </a:ext>
            </a:extLst>
          </p:cNvPr>
          <p:cNvGrpSpPr/>
          <p:nvPr/>
        </p:nvGrpSpPr>
        <p:grpSpPr>
          <a:xfrm>
            <a:off x="459568" y="3835134"/>
            <a:ext cx="920878" cy="879943"/>
            <a:chOff x="51023" y="3206974"/>
            <a:chExt cx="1597004" cy="157157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6C05139-234F-D49C-71E4-7CFF01521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3" y="3206974"/>
              <a:ext cx="1571570" cy="157157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0B2E3EE-23B6-CC4C-C6B4-A53946318EE1}"/>
                </a:ext>
              </a:extLst>
            </p:cNvPr>
            <p:cNvSpPr/>
            <p:nvPr/>
          </p:nvSpPr>
          <p:spPr>
            <a:xfrm rot="20600477">
              <a:off x="96344" y="3771602"/>
              <a:ext cx="1551683" cy="6295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Peraturan</a:t>
              </a: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Presiden</a:t>
              </a: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39/2019</a:t>
              </a: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180975" marR="0" lvl="0" indent="-1651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EB84221-9B16-B96D-2844-409C06566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57"/>
            <a:stretch/>
          </p:blipFill>
          <p:spPr>
            <a:xfrm rot="20733686">
              <a:off x="558891" y="3405141"/>
              <a:ext cx="394630" cy="388448"/>
            </a:xfrm>
            <a:prstGeom prst="rect">
              <a:avLst/>
            </a:prstGeom>
          </p:spPr>
        </p:pic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6C184E2B-EA1D-8A50-2325-6EECC9174189}"/>
              </a:ext>
            </a:extLst>
          </p:cNvPr>
          <p:cNvSpPr txBox="1">
            <a:spLocks/>
          </p:cNvSpPr>
          <p:nvPr/>
        </p:nvSpPr>
        <p:spPr>
          <a:xfrm>
            <a:off x="2949783" y="2201139"/>
            <a:ext cx="2887891" cy="791149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defPPr>
              <a:defRPr lang="en-US"/>
            </a:defPPr>
            <a:lvl1pPr defTabSz="742933">
              <a:lnSpc>
                <a:spcPct val="90000"/>
              </a:lnSpc>
              <a:spcBef>
                <a:spcPct val="0"/>
              </a:spcBef>
              <a:buNone/>
              <a:defRPr sz="1400"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defRPr>
            </a:lvl1pPr>
          </a:lstStyle>
          <a:p>
            <a:pPr marL="0" marR="0" lvl="0" indent="0" algn="l" defTabSz="7429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Arsitektur SPBE Nasional</a:t>
            </a:r>
          </a:p>
        </p:txBody>
      </p:sp>
      <p:pic>
        <p:nvPicPr>
          <p:cNvPr id="48" name="Google Shape;38;p33">
            <a:extLst>
              <a:ext uri="{FF2B5EF4-FFF2-40B4-BE49-F238E27FC236}">
                <a16:creationId xmlns:a16="http://schemas.microsoft.com/office/drawing/2014/main" id="{3CA524B6-39E8-0119-C36D-2872C0DFE51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387546" y="4096567"/>
            <a:ext cx="1035595" cy="738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32478BE3-31A1-AF90-B897-B0E75D02C4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4" t="14646" r="27050" b="32161"/>
          <a:stretch/>
        </p:blipFill>
        <p:spPr>
          <a:xfrm>
            <a:off x="1452381" y="1931402"/>
            <a:ext cx="839009" cy="827374"/>
          </a:xfrm>
          <a:prstGeom prst="rect">
            <a:avLst/>
          </a:prstGeom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id="{9881E9BB-714F-E1E9-F4D4-DE770D889120}"/>
              </a:ext>
            </a:extLst>
          </p:cNvPr>
          <p:cNvSpPr txBox="1">
            <a:spLocks/>
          </p:cNvSpPr>
          <p:nvPr/>
        </p:nvSpPr>
        <p:spPr>
          <a:xfrm>
            <a:off x="522847" y="1072682"/>
            <a:ext cx="2402048" cy="791149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29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Pasal 9 ayat (4) dan Pasal 74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5A72EAE0-2357-B134-C1EA-882378BFD222}"/>
              </a:ext>
            </a:extLst>
          </p:cNvPr>
          <p:cNvSpPr txBox="1">
            <a:spLocks/>
          </p:cNvSpPr>
          <p:nvPr/>
        </p:nvSpPr>
        <p:spPr>
          <a:xfrm>
            <a:off x="449463" y="4963190"/>
            <a:ext cx="2402048" cy="791149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29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Manajemen data SPBE dan Domain Data dan Informasi Arsitektur SPBE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EA8ECF-9960-BDB2-4FD0-1B97BC7E1C14}"/>
              </a:ext>
            </a:extLst>
          </p:cNvPr>
          <p:cNvGrpSpPr/>
          <p:nvPr/>
        </p:nvGrpSpPr>
        <p:grpSpPr>
          <a:xfrm>
            <a:off x="6485636" y="2810029"/>
            <a:ext cx="920878" cy="879943"/>
            <a:chOff x="51023" y="3206974"/>
            <a:chExt cx="1597004" cy="157157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94259D4-5CD0-908A-A1AA-02CC1F50F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3" y="3206974"/>
              <a:ext cx="1571570" cy="1571570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4DE17C2-2836-2693-9C53-59C1B375996F}"/>
                </a:ext>
              </a:extLst>
            </p:cNvPr>
            <p:cNvSpPr/>
            <p:nvPr/>
          </p:nvSpPr>
          <p:spPr>
            <a:xfrm rot="20600477">
              <a:off x="96344" y="3771602"/>
              <a:ext cx="1551683" cy="6295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Peraturan</a:t>
              </a: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Presiden</a:t>
              </a: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B51E1BE-66BC-A322-4D5A-9EA252F300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57"/>
            <a:stretch/>
          </p:blipFill>
          <p:spPr>
            <a:xfrm rot="20733686">
              <a:off x="558891" y="3405141"/>
              <a:ext cx="394630" cy="388448"/>
            </a:xfrm>
            <a:prstGeom prst="rect">
              <a:avLst/>
            </a:prstGeom>
          </p:spPr>
        </p:pic>
      </p:grpSp>
      <p:sp>
        <p:nvSpPr>
          <p:cNvPr id="59" name="Title 1">
            <a:extLst>
              <a:ext uri="{FF2B5EF4-FFF2-40B4-BE49-F238E27FC236}">
                <a16:creationId xmlns:a16="http://schemas.microsoft.com/office/drawing/2014/main" id="{1C9EAAE5-00F9-5904-3145-D1B82677B7D8}"/>
              </a:ext>
            </a:extLst>
          </p:cNvPr>
          <p:cNvSpPr txBox="1">
            <a:spLocks/>
          </p:cNvSpPr>
          <p:nvPr/>
        </p:nvSpPr>
        <p:spPr>
          <a:xfrm>
            <a:off x="5615682" y="2223013"/>
            <a:ext cx="2520922" cy="791149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defPPr>
              <a:defRPr lang="en-US"/>
            </a:defPPr>
            <a:lvl1pPr defTabSz="742933">
              <a:lnSpc>
                <a:spcPct val="90000"/>
              </a:lnSpc>
              <a:spcBef>
                <a:spcPct val="0"/>
              </a:spcBef>
              <a:buNone/>
              <a:defRPr sz="1400"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7429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Rancangan Perpres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4C7C2517-9683-AC3D-BD0D-885A69CBB130}"/>
              </a:ext>
            </a:extLst>
          </p:cNvPr>
          <p:cNvSpPr txBox="1">
            <a:spLocks/>
          </p:cNvSpPr>
          <p:nvPr/>
        </p:nvSpPr>
        <p:spPr>
          <a:xfrm>
            <a:off x="3092348" y="3638387"/>
            <a:ext cx="1807030" cy="1233896"/>
          </a:xfrm>
          <a:prstGeom prst="rect">
            <a:avLst/>
          </a:prstGeom>
        </p:spPr>
        <p:txBody>
          <a:bodyPr vert="horz" lIns="74295" tIns="37148" rIns="74295" bIns="37148" rtlCol="0" anchor="t">
            <a:noAutofit/>
          </a:bodyPr>
          <a:lstStyle>
            <a:defPPr>
              <a:defRPr lang="en-US"/>
            </a:defPPr>
            <a:lvl1pPr defTabSz="742933">
              <a:lnSpc>
                <a:spcPct val="90000"/>
              </a:lnSpc>
              <a:spcBef>
                <a:spcPct val="0"/>
              </a:spcBef>
              <a:buNone/>
              <a:defRPr sz="1400"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defRPr>
            </a:lvl1pPr>
          </a:lstStyle>
          <a:p>
            <a:pPr marL="268288" marR="0" lvl="0" indent="-268288" algn="l" defTabSz="7429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Kerangka Kerja Arsitektur SPBE</a:t>
            </a:r>
          </a:p>
          <a:p>
            <a:pPr marL="268288" marR="0" lvl="0" indent="-268288" algn="l" defTabSz="7429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Arsitektur SPBE Nasional</a:t>
            </a:r>
          </a:p>
          <a:p>
            <a:pPr marL="268288" marR="0" lvl="0" indent="-268288" algn="l" defTabSz="7429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Target inisiatif strategis hingga tahun 2024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01D04792-6824-D4BD-57DF-B27D11DF2F0E}"/>
              </a:ext>
            </a:extLst>
          </p:cNvPr>
          <p:cNvSpPr txBox="1">
            <a:spLocks/>
          </p:cNvSpPr>
          <p:nvPr/>
        </p:nvSpPr>
        <p:spPr>
          <a:xfrm>
            <a:off x="5592546" y="3996031"/>
            <a:ext cx="2570225" cy="791149"/>
          </a:xfrm>
          <a:prstGeom prst="rect">
            <a:avLst/>
          </a:prstGeom>
        </p:spPr>
        <p:txBody>
          <a:bodyPr vert="horz" lIns="74295" tIns="37148" rIns="74295" bIns="37148" rtlCol="0" anchor="t">
            <a:noAutofit/>
          </a:bodyPr>
          <a:lstStyle>
            <a:defPPr>
              <a:defRPr lang="en-US"/>
            </a:defPPr>
            <a:lvl1pPr defTabSz="742933">
              <a:lnSpc>
                <a:spcPct val="90000"/>
              </a:lnSpc>
              <a:spcBef>
                <a:spcPct val="0"/>
              </a:spcBef>
              <a:buNone/>
              <a:defRPr sz="1400"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7429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“Percepatan Transformasi Digital Untuk Mencapai Keterpaduan Layanan Digital Nasional”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61C0E45-BA7C-4D99-520F-BD1035501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0054" y="2772966"/>
            <a:ext cx="733667" cy="71591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00F8508B-DB27-79B9-C2F0-D5C7FBEE09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5856" y="1467377"/>
            <a:ext cx="841641" cy="7548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F410092F-6FFF-F116-5684-AF89B41E42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3721" y="979090"/>
            <a:ext cx="2728156" cy="569862"/>
          </a:xfrm>
          <a:prstGeom prst="rect">
            <a:avLst/>
          </a:prstGeom>
        </p:spPr>
      </p:pic>
      <p:sp>
        <p:nvSpPr>
          <p:cNvPr id="133" name="Down Arrow 132">
            <a:extLst>
              <a:ext uri="{FF2B5EF4-FFF2-40B4-BE49-F238E27FC236}">
                <a16:creationId xmlns:a16="http://schemas.microsoft.com/office/drawing/2014/main" id="{A4CEAAC1-167C-2B2A-4E11-F4D98FA714DC}"/>
              </a:ext>
            </a:extLst>
          </p:cNvPr>
          <p:cNvSpPr/>
          <p:nvPr/>
        </p:nvSpPr>
        <p:spPr>
          <a:xfrm>
            <a:off x="5855841" y="1634972"/>
            <a:ext cx="1580391" cy="70218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9C69B541-BCCA-CEA1-F07C-941A12655160}"/>
              </a:ext>
            </a:extLst>
          </p:cNvPr>
          <p:cNvSpPr/>
          <p:nvPr/>
        </p:nvSpPr>
        <p:spPr>
          <a:xfrm>
            <a:off x="3092349" y="5580986"/>
            <a:ext cx="8495790" cy="1117253"/>
          </a:xfrm>
          <a:prstGeom prst="roundRect">
            <a:avLst>
              <a:gd name="adj" fmla="val 401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Percepatan Penerapan Arsitektur SPBE Nasional untuk keterpaduan layanan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Mekanisme penugasan K/L kepada Perum Peruri, serta mekanisme pendanaan APBN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Penetapan 9 layanan digital prioritas hingga TW3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Penugasan para Kemenko untuk koordinasi pencapaian target</a:t>
            </a:r>
          </a:p>
        </p:txBody>
      </p:sp>
      <p:sp>
        <p:nvSpPr>
          <p:cNvPr id="136" name="Left Brace 135">
            <a:extLst>
              <a:ext uri="{FF2B5EF4-FFF2-40B4-BE49-F238E27FC236}">
                <a16:creationId xmlns:a16="http://schemas.microsoft.com/office/drawing/2014/main" id="{959CC5CF-CC36-C13C-8C21-F2F073D5B78D}"/>
              </a:ext>
            </a:extLst>
          </p:cNvPr>
          <p:cNvSpPr/>
          <p:nvPr/>
        </p:nvSpPr>
        <p:spPr>
          <a:xfrm flipH="1">
            <a:off x="8175105" y="2337159"/>
            <a:ext cx="593511" cy="2747896"/>
          </a:xfrm>
          <a:prstGeom prst="leftBrace">
            <a:avLst>
              <a:gd name="adj1" fmla="val 13488"/>
              <a:gd name="adj2" fmla="val 5066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E39B6DC-046A-B71A-854A-288953F2F6FD}"/>
              </a:ext>
            </a:extLst>
          </p:cNvPr>
          <p:cNvCxnSpPr>
            <a:cxnSpLocks/>
          </p:cNvCxnSpPr>
          <p:nvPr/>
        </p:nvCxnSpPr>
        <p:spPr>
          <a:xfrm flipV="1">
            <a:off x="4794762" y="3782312"/>
            <a:ext cx="1401852" cy="5007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n Arrow 5">
            <a:extLst>
              <a:ext uri="{FF2B5EF4-FFF2-40B4-BE49-F238E27FC236}">
                <a16:creationId xmlns:a16="http://schemas.microsoft.com/office/drawing/2014/main" id="{D3E55965-8C96-0447-66B3-C9E95CF5E190}"/>
              </a:ext>
            </a:extLst>
          </p:cNvPr>
          <p:cNvSpPr/>
          <p:nvPr/>
        </p:nvSpPr>
        <p:spPr>
          <a:xfrm rot="10800000">
            <a:off x="5592547" y="5044158"/>
            <a:ext cx="2474923" cy="276123"/>
          </a:xfrm>
          <a:prstGeom prst="downArrow">
            <a:avLst>
              <a:gd name="adj1" fmla="val 50000"/>
              <a:gd name="adj2" fmla="val 72614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01DD3-CB16-97E0-C7C7-FEC4BFC154FC}"/>
              </a:ext>
            </a:extLst>
          </p:cNvPr>
          <p:cNvSpPr txBox="1"/>
          <p:nvPr/>
        </p:nvSpPr>
        <p:spPr>
          <a:xfrm>
            <a:off x="7391848" y="870295"/>
            <a:ext cx="4186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Peran Kementerian Koordinator dan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Tim Koordinasi SPBE Nasional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877442-8383-2047-A92F-DB79DF1B8FC3}"/>
              </a:ext>
            </a:extLst>
          </p:cNvPr>
          <p:cNvSpPr txBox="1"/>
          <p:nvPr/>
        </p:nvSpPr>
        <p:spPr>
          <a:xfrm>
            <a:off x="8790144" y="2103705"/>
            <a:ext cx="334804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D" sz="1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9 layanan digital prioritas:</a:t>
            </a:r>
            <a:endParaRPr lang="id-ID" sz="1300" b="1" dirty="0">
              <a:solidFill>
                <a:srgbClr val="0070C0"/>
              </a:solidFill>
              <a:latin typeface="Calibri" panose="020F0502020204030204" pitchFamily="34" charset="0"/>
              <a:ea typeface="Bookman Old Style" panose="02050604050505020204" pitchFamily="18" charset="0"/>
              <a:cs typeface="Calibri" panose="020F050202020403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ookman Old Style" panose="02050604050505020204" pitchFamily="18" charset="0"/>
              <a:buAutoNum type="arabicPeriod"/>
              <a:tabLst/>
              <a:defRPr/>
            </a:pPr>
            <a:r>
              <a:rPr lang="id-ID" sz="1300" dirty="0">
                <a:solidFill>
                  <a:srgbClr val="000000"/>
                </a:solidFill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L</a:t>
            </a:r>
            <a:r>
              <a:rPr kumimoji="0" lang="id-ID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ayanan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 pendidikan (Menteri </a:t>
            </a:r>
            <a:r>
              <a:rPr kumimoji="0" lang="id-ID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Dikbudristek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); </a:t>
            </a:r>
            <a:endParaRPr kumimoji="0" lang="en-ID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ookman Old Style" panose="02050604050505020204" pitchFamily="18" charset="0"/>
              <a:buAutoNum type="arabicPeriod"/>
              <a:tabLst/>
              <a:defRPr/>
            </a:pPr>
            <a:r>
              <a:rPr lang="id-ID" sz="1300" dirty="0">
                <a:solidFill>
                  <a:srgbClr val="000000"/>
                </a:solidFill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L</a:t>
            </a:r>
            <a:r>
              <a:rPr kumimoji="0" lang="id-ID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ayanan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 kesehatan (Menteri Kesehatan);</a:t>
            </a:r>
            <a:endParaRPr kumimoji="0" lang="en-ID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ookman Old Style" panose="02050604050505020204" pitchFamily="18" charset="0"/>
              <a:buAutoNum type="arabicPeriod"/>
              <a:tabLst/>
              <a:defRPr/>
            </a:pPr>
            <a:r>
              <a:rPr lang="id-ID" sz="1300" dirty="0">
                <a:solidFill>
                  <a:srgbClr val="000000"/>
                </a:solidFill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L</a:t>
            </a:r>
            <a:r>
              <a:rPr kumimoji="0" lang="id-ID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ayanan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 bantuan sosial (Menteri Sosial);</a:t>
            </a:r>
            <a:endParaRPr kumimoji="0" lang="en-ID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ookman Old Style" panose="02050604050505020204" pitchFamily="18" charset="0"/>
              <a:buAutoNum type="arabicPeriod"/>
              <a:tabLst/>
              <a:defRPr/>
            </a:pPr>
            <a:r>
              <a:rPr lang="id-ID" sz="1300" dirty="0">
                <a:solidFill>
                  <a:srgbClr val="000000"/>
                </a:solidFill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L</a:t>
            </a:r>
            <a:r>
              <a:rPr kumimoji="0" lang="id-ID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ayanan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 administrasi kependudukan, untuk layanan </a:t>
            </a:r>
            <a:r>
              <a:rPr kumimoji="0" lang="id-ID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digital ID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 (Menteri Dalam Negeri);</a:t>
            </a:r>
            <a:endParaRPr kumimoji="0" lang="en-ID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ookman Old Style" panose="02050604050505020204" pitchFamily="18" charset="0"/>
              <a:buAutoNum type="arabicPeriod"/>
              <a:tabLst/>
              <a:defRPr/>
            </a:pPr>
            <a:r>
              <a:rPr lang="id-ID" sz="1300" dirty="0">
                <a:solidFill>
                  <a:srgbClr val="000000"/>
                </a:solidFill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L</a:t>
            </a:r>
            <a:r>
              <a:rPr kumimoji="0" lang="id-ID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ayanan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 transaksi keuangan negara untuk </a:t>
            </a:r>
            <a:r>
              <a:rPr kumimoji="0" lang="id-ID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payment</a:t>
            </a:r>
            <a:r>
              <a:rPr kumimoji="0" lang="id-ID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 </a:t>
            </a:r>
            <a:r>
              <a:rPr kumimoji="0" lang="id-ID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gateway</a:t>
            </a:r>
            <a:r>
              <a:rPr kumimoji="0" lang="id-ID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 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(Menteri Keuangan);</a:t>
            </a:r>
            <a:endParaRPr kumimoji="0" lang="en-ID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ookman Old Style" panose="02050604050505020204" pitchFamily="18" charset="0"/>
              <a:buAutoNum type="arabicPeriod"/>
              <a:tabLst/>
              <a:defRPr/>
            </a:pPr>
            <a:r>
              <a:rPr lang="id-ID" sz="1300" dirty="0">
                <a:solidFill>
                  <a:srgbClr val="000000"/>
                </a:solidFill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L</a:t>
            </a:r>
            <a:r>
              <a:rPr kumimoji="0" lang="id-ID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ayanan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 aparatur negara (Menteri PANRB);</a:t>
            </a:r>
            <a:endParaRPr kumimoji="0" lang="en-ID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ookman Old Style" panose="02050604050505020204" pitchFamily="18" charset="0"/>
              <a:buAutoNum type="arabicPeriod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Layanan portal pelayanan publik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 dan 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layanan </a:t>
            </a:r>
            <a:r>
              <a:rPr kumimoji="0" lang="id-ID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single</a:t>
            </a:r>
            <a:r>
              <a:rPr kumimoji="0" lang="id-ID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 </a:t>
            </a:r>
            <a:r>
              <a:rPr kumimoji="0" lang="id-ID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sign</a:t>
            </a:r>
            <a:r>
              <a:rPr kumimoji="0" lang="id-ID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 </a:t>
            </a:r>
            <a:r>
              <a:rPr kumimoji="0" lang="id-ID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on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 nasional (Menteri </a:t>
            </a:r>
            <a:r>
              <a:rPr kumimoji="0" lang="id-ID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Kominfo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);</a:t>
            </a:r>
            <a:endParaRPr kumimoji="0" lang="en-ID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ookman Old Style" panose="02050604050505020204" pitchFamily="18" charset="0"/>
              <a:buAutoNum type="arabicPeriod"/>
              <a:tabLst/>
              <a:defRPr/>
            </a:pP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L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ayanan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satu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 data Indonesia (Menteri PPN/Ka.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Bappenas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);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 dan</a:t>
            </a:r>
            <a:endParaRPr kumimoji="0" lang="en-ID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ookman Old Style" panose="02050604050505020204" pitchFamily="18" charset="0"/>
              <a:buAutoNum type="arabicPeriod"/>
              <a:tabLst/>
              <a:defRPr/>
            </a:pPr>
            <a:r>
              <a:rPr lang="id-ID" sz="1300" dirty="0">
                <a:solidFill>
                  <a:srgbClr val="000000"/>
                </a:solidFill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L</a:t>
            </a:r>
            <a:r>
              <a:rPr kumimoji="0" lang="id-ID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ayanan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 penerbitan SIM </a:t>
            </a:r>
            <a:r>
              <a:rPr kumimoji="0" lang="id-ID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Online 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(</a:t>
            </a:r>
            <a:r>
              <a:rPr kumimoji="0" lang="id-ID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KaPOLRI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)</a:t>
            </a:r>
            <a:r>
              <a:rPr kumimoji="0" lang="id-ID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ookman Old Style" panose="02050604050505020204" pitchFamily="18" charset="0"/>
                <a:cs typeface="Calibri" panose="020F0502020204030204" pitchFamily="34" charset="0"/>
              </a:rPr>
              <a:t>.</a:t>
            </a:r>
            <a:endParaRPr kumimoji="0" lang="en-ID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FFC771-6537-386B-ED52-3E75B5A14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99A8C-7978-75B8-FCC0-D277ED0B21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74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6FC204-B44B-9DF7-1CDB-D04920AB5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A36DDE-5A21-E55A-CF1D-38B1926460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C826D-2AE4-FB21-D020-513838CCF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A798-7BDB-4F4E-91FF-38061E74E773}" type="slidenum">
              <a:rPr lang="en-ID" smtClean="0">
                <a:solidFill>
                  <a:schemeClr val="bg1"/>
                </a:solidFill>
              </a:rPr>
              <a:t>2</a:t>
            </a:fld>
            <a:endParaRPr lang="en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021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B97973-1ED5-6038-A183-B31648A4C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2712A-0F4B-23AC-D2B2-7E8BDC8CB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595"/>
            <a:ext cx="12192000" cy="6924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569500-B0F6-6BA4-45C3-884E713D392B}"/>
              </a:ext>
            </a:extLst>
          </p:cNvPr>
          <p:cNvSpPr txBox="1"/>
          <p:nvPr/>
        </p:nvSpPr>
        <p:spPr>
          <a:xfrm>
            <a:off x="4252822" y="397455"/>
            <a:ext cx="56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31D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E31D1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D68E25BA-3A43-8073-86DD-88C294CABE84}"/>
              </a:ext>
            </a:extLst>
          </p:cNvPr>
          <p:cNvSpPr/>
          <p:nvPr/>
        </p:nvSpPr>
        <p:spPr>
          <a:xfrm>
            <a:off x="11410459" y="6291255"/>
            <a:ext cx="1007984" cy="1069330"/>
          </a:xfrm>
          <a:prstGeom prst="parallelogram">
            <a:avLst>
              <a:gd name="adj" fmla="val 57151"/>
            </a:avLst>
          </a:prstGeom>
          <a:solidFill>
            <a:srgbClr val="8E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D4EDCAC-27E5-F7F3-2532-D1E2087A7D72}"/>
              </a:ext>
            </a:extLst>
          </p:cNvPr>
          <p:cNvSpPr txBox="1">
            <a:spLocks/>
          </p:cNvSpPr>
          <p:nvPr/>
        </p:nvSpPr>
        <p:spPr>
          <a:xfrm>
            <a:off x="11760028" y="6537365"/>
            <a:ext cx="476639" cy="230123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1CF2F-19B6-4B01-91BB-CDBA096AD5BE}" type="slidenum"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8E476C2-D4E9-4F61-8FD0-8DA824924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3" y="5056806"/>
            <a:ext cx="941416" cy="9414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FEAFE7-0F5E-49FD-9CEA-C91E43FFD062}"/>
              </a:ext>
            </a:extLst>
          </p:cNvPr>
          <p:cNvSpPr txBox="1"/>
          <p:nvPr/>
        </p:nvSpPr>
        <p:spPr>
          <a:xfrm>
            <a:off x="535769" y="397455"/>
            <a:ext cx="5447665" cy="707886"/>
          </a:xfrm>
          <a:prstGeom prst="rect">
            <a:avLst/>
          </a:prstGeom>
          <a:solidFill>
            <a:srgbClr val="FAFAF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toGP Display Bold" panose="020B0506030202020204" pitchFamily="34" charset="0"/>
                <a:ea typeface="+mn-ea"/>
                <a:cs typeface="+mn-cs"/>
              </a:rPr>
              <a:t>PENERAPAN</a:t>
            </a:r>
          </a:p>
        </p:txBody>
      </p:sp>
      <p:sp>
        <p:nvSpPr>
          <p:cNvPr id="5" name="Flowchart: Card 4">
            <a:extLst>
              <a:ext uri="{FF2B5EF4-FFF2-40B4-BE49-F238E27FC236}">
                <a16:creationId xmlns:a16="http://schemas.microsoft.com/office/drawing/2014/main" id="{13F97B30-9AC3-26E1-1A5C-E79DC32486B7}"/>
              </a:ext>
            </a:extLst>
          </p:cNvPr>
          <p:cNvSpPr/>
          <p:nvPr/>
        </p:nvSpPr>
        <p:spPr>
          <a:xfrm flipH="1">
            <a:off x="781538" y="2598614"/>
            <a:ext cx="2266461" cy="1924539"/>
          </a:xfrm>
          <a:prstGeom prst="flowChartPunchedCar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73ED85-28FE-01C4-4480-E5FCE5AA1493}"/>
              </a:ext>
            </a:extLst>
          </p:cNvPr>
          <p:cNvSpPr/>
          <p:nvPr/>
        </p:nvSpPr>
        <p:spPr>
          <a:xfrm>
            <a:off x="2569308" y="2823308"/>
            <a:ext cx="1143000" cy="1611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Card 10">
            <a:extLst>
              <a:ext uri="{FF2B5EF4-FFF2-40B4-BE49-F238E27FC236}">
                <a16:creationId xmlns:a16="http://schemas.microsoft.com/office/drawing/2014/main" id="{CB35B822-E904-87B5-D5DE-102ACD4D1965}"/>
              </a:ext>
            </a:extLst>
          </p:cNvPr>
          <p:cNvSpPr/>
          <p:nvPr/>
        </p:nvSpPr>
        <p:spPr>
          <a:xfrm flipH="1">
            <a:off x="4645270" y="2564421"/>
            <a:ext cx="2266461" cy="1924539"/>
          </a:xfrm>
          <a:prstGeom prst="flowChartPunchedCar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B03F18-AB39-78FD-D0B0-1AF6F9D3B215}"/>
              </a:ext>
            </a:extLst>
          </p:cNvPr>
          <p:cNvSpPr/>
          <p:nvPr/>
        </p:nvSpPr>
        <p:spPr>
          <a:xfrm>
            <a:off x="6433038" y="2969846"/>
            <a:ext cx="1186961" cy="1431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Card 12">
            <a:extLst>
              <a:ext uri="{FF2B5EF4-FFF2-40B4-BE49-F238E27FC236}">
                <a16:creationId xmlns:a16="http://schemas.microsoft.com/office/drawing/2014/main" id="{5DA4C19B-8020-B37B-9784-C78A70A8B35D}"/>
              </a:ext>
            </a:extLst>
          </p:cNvPr>
          <p:cNvSpPr/>
          <p:nvPr/>
        </p:nvSpPr>
        <p:spPr>
          <a:xfrm flipH="1">
            <a:off x="8475921" y="2823308"/>
            <a:ext cx="3125810" cy="1850120"/>
          </a:xfrm>
          <a:prstGeom prst="flowChartPunchedCar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BEF4AE-BD1F-93E7-A42A-C1E6AA7B914D}"/>
              </a:ext>
            </a:extLst>
          </p:cNvPr>
          <p:cNvSpPr/>
          <p:nvPr/>
        </p:nvSpPr>
        <p:spPr>
          <a:xfrm>
            <a:off x="10746158" y="2910335"/>
            <a:ext cx="703381" cy="351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F32AA9-4AE1-598F-7E89-577769A61B30}"/>
              </a:ext>
            </a:extLst>
          </p:cNvPr>
          <p:cNvSpPr txBox="1"/>
          <p:nvPr/>
        </p:nvSpPr>
        <p:spPr>
          <a:xfrm>
            <a:off x="692941" y="2715556"/>
            <a:ext cx="3035426" cy="1804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Tata Kelola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birokrasi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agar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besarnya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anggaran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kemiskinan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berdampak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optimal pada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penurunan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kemiskinan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6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E7171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Cara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srgbClr val="E7171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kerja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E7171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srgbClr val="E7171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kolaboratif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E7171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srgbClr val="E7171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dalam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E7171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srgbClr val="E7171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penyelesaian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E7171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srgbClr val="E7171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akar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E7171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srgbClr val="E7171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masalah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E7171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srgbClr val="E7171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pengelolaan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E7171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program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srgbClr val="E7171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kemiskinan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E7171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852C9D-7C25-66FE-BBC9-62D378D1FCBA}"/>
              </a:ext>
            </a:extLst>
          </p:cNvPr>
          <p:cNvSpPr txBox="1"/>
          <p:nvPr/>
        </p:nvSpPr>
        <p:spPr>
          <a:xfrm>
            <a:off x="4645270" y="2574190"/>
            <a:ext cx="3035426" cy="1910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Reformasi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birokrasi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memperkuat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penerapan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omnibus law,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meningkatkan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competitiveness index,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untuk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melipat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gandakan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investasi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.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Dukungan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terhadap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kemudahan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investasi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menjadi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indeks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reformasi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birokrasi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bagi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K/L/</a:t>
            </a:r>
            <a:r>
              <a:rPr kumimoji="0" lang="en-ID" sz="131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Pemda</a:t>
            </a:r>
            <a:r>
              <a:rPr kumimoji="0" lang="en-ID" sz="131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.  </a:t>
            </a:r>
            <a:r>
              <a:rPr kumimoji="0" lang="en-ID" sz="62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endParaRPr kumimoji="0" lang="en-ID" sz="131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F0A2FB-CBF9-401A-6C2A-C5E5B5C4465C}"/>
              </a:ext>
            </a:extLst>
          </p:cNvPr>
          <p:cNvSpPr txBox="1"/>
          <p:nvPr/>
        </p:nvSpPr>
        <p:spPr>
          <a:xfrm>
            <a:off x="8451347" y="2767458"/>
            <a:ext cx="3216234" cy="1919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Penguatan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tata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kelola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birokrasi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merespons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dan 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mengawal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hal-hal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mendesak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sesuai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arahan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 Bapak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Presiden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,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sehingga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dapat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memitigasi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risiko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yang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berdampak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serius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pada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masyarakat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2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Contoh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: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srgbClr val="E41C22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Penanganan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rgbClr val="E41C22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srgbClr val="E41C22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inflasi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rgbClr val="E41C22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,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srgbClr val="E41C22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belanja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rgbClr val="E41C22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srgbClr val="E41C22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produk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rgbClr val="E41C22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srgbClr val="E41C22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dalam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rgbClr val="E41C22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negeri 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srgbClr val="E41C22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melalui</a:t>
            </a:r>
            <a:endParaRPr kumimoji="0" lang="en-US" sz="1250" b="1" i="0" u="none" strike="noStrike" kern="1200" cap="none" spc="0" normalizeH="0" baseline="0" noProof="0" dirty="0">
              <a:ln>
                <a:noFill/>
              </a:ln>
              <a:solidFill>
                <a:srgbClr val="E41C22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rgbClr val="E41C22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e-</a:t>
            </a:r>
            <a:r>
              <a:rPr kumimoji="0" lang="en-US" sz="1250" b="1" i="0" u="none" strike="noStrike" kern="1200" cap="none" spc="0" normalizeH="0" baseline="0" noProof="0" dirty="0" err="1">
                <a:ln>
                  <a:noFill/>
                </a:ln>
                <a:solidFill>
                  <a:srgbClr val="E41C22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katalog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rgbClr val="E41C22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32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7C525C-8045-548A-173D-2FA08E292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571CA-959D-F6E2-CC1D-36E309D47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5A5E6C0-4550-F12A-5BC8-5284D5C31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0AFA798-7BDB-4F4E-91FF-38061E74E773}" type="slidenum">
              <a:rPr lang="en-ID" smtClean="0"/>
              <a:t>4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198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9FEFA4-1732-66C8-8D47-440279856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B2782D7-0B32-7EB4-AB7F-31D53DD59EC8}"/>
              </a:ext>
            </a:extLst>
          </p:cNvPr>
          <p:cNvGrpSpPr/>
          <p:nvPr/>
        </p:nvGrpSpPr>
        <p:grpSpPr>
          <a:xfrm>
            <a:off x="10620393" y="2975830"/>
            <a:ext cx="733601" cy="369333"/>
            <a:chOff x="8440654" y="2396565"/>
            <a:chExt cx="586881" cy="29546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48DD6B-1C26-4E26-154F-A8EC0D4A0C01}"/>
                </a:ext>
              </a:extLst>
            </p:cNvPr>
            <p:cNvSpPr/>
            <p:nvPr/>
          </p:nvSpPr>
          <p:spPr>
            <a:xfrm>
              <a:off x="8486235" y="2454328"/>
              <a:ext cx="388189" cy="198407"/>
            </a:xfrm>
            <a:prstGeom prst="rect">
              <a:avLst/>
            </a:prstGeom>
            <a:solidFill>
              <a:srgbClr val="1AA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D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E09066-6F1F-5C42-9388-DC95BFF33390}"/>
                </a:ext>
              </a:extLst>
            </p:cNvPr>
            <p:cNvSpPr txBox="1"/>
            <p:nvPr/>
          </p:nvSpPr>
          <p:spPr>
            <a:xfrm>
              <a:off x="8440654" y="2396565"/>
              <a:ext cx="586881" cy="2954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b="1" i="1" dirty="0">
                  <a:solidFill>
                    <a:srgbClr val="E4FEE0"/>
                  </a:solidFill>
                  <a:latin typeface="Montserrat Black" pitchFamily="2" charset="0"/>
                </a:rPr>
                <a:t>26</a:t>
              </a:r>
              <a:endParaRPr lang="en-ID" b="1" i="1" dirty="0">
                <a:solidFill>
                  <a:srgbClr val="E4FEE0"/>
                </a:solidFill>
                <a:latin typeface="Montserrat Black" pitchFamily="2" charset="0"/>
              </a:endParaRPr>
            </a:p>
          </p:txBody>
        </p:sp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2EEB8F6-656F-F2B9-79D7-454996BA1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0769" y="6519929"/>
            <a:ext cx="2555147" cy="365125"/>
          </a:xfrm>
        </p:spPr>
        <p:txBody>
          <a:bodyPr/>
          <a:lstStyle/>
          <a:p>
            <a:fld id="{20AFA798-7BDB-4F4E-91FF-38061E74E773}" type="slidenum">
              <a:rPr lang="en-ID" smtClean="0"/>
              <a:t>5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34873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1042" descr="A picture containing snow, skiing, table, holding&#10;&#10;Description automatically generated">
            <a:extLst>
              <a:ext uri="{FF2B5EF4-FFF2-40B4-BE49-F238E27FC236}">
                <a16:creationId xmlns:a16="http://schemas.microsoft.com/office/drawing/2014/main" id="{2BB7BDC1-330A-32C5-ADB8-83F48801C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93"/>
            <a:ext cx="12192000" cy="6899480"/>
          </a:xfrm>
          <a:prstGeom prst="rect">
            <a:avLst/>
          </a:prstGeom>
        </p:spPr>
      </p:pic>
      <p:sp>
        <p:nvSpPr>
          <p:cNvPr id="8" name="Flowchart: Manual Operation 7">
            <a:extLst>
              <a:ext uri="{FF2B5EF4-FFF2-40B4-BE49-F238E27FC236}">
                <a16:creationId xmlns:a16="http://schemas.microsoft.com/office/drawing/2014/main" id="{42781C8C-9392-7165-DF9A-D720CC58B389}"/>
              </a:ext>
            </a:extLst>
          </p:cNvPr>
          <p:cNvSpPr/>
          <p:nvPr/>
        </p:nvSpPr>
        <p:spPr>
          <a:xfrm rot="10800000">
            <a:off x="9637242" y="209262"/>
            <a:ext cx="948274" cy="848581"/>
          </a:xfrm>
          <a:prstGeom prst="flowChartManualOperation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Manual Operation 16">
            <a:extLst>
              <a:ext uri="{FF2B5EF4-FFF2-40B4-BE49-F238E27FC236}">
                <a16:creationId xmlns:a16="http://schemas.microsoft.com/office/drawing/2014/main" id="{50A46DD0-05FA-CDFA-D63A-F1C5F2BD3849}"/>
              </a:ext>
            </a:extLst>
          </p:cNvPr>
          <p:cNvSpPr/>
          <p:nvPr/>
        </p:nvSpPr>
        <p:spPr>
          <a:xfrm rot="10800000">
            <a:off x="5895219" y="203057"/>
            <a:ext cx="948274" cy="848581"/>
          </a:xfrm>
          <a:prstGeom prst="flowChartManualOperati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6CE67-CC16-E28B-DA09-2F381FA13438}"/>
              </a:ext>
            </a:extLst>
          </p:cNvPr>
          <p:cNvSpPr txBox="1"/>
          <p:nvPr/>
        </p:nvSpPr>
        <p:spPr>
          <a:xfrm>
            <a:off x="75699" y="406792"/>
            <a:ext cx="47141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PENYEDERHANAAN </a:t>
            </a:r>
            <a:r>
              <a:rPr lang="en-US" sz="28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PROSES BISNIS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LAYANAN KEPEGAWAIAN </a:t>
            </a:r>
            <a:r>
              <a:rPr lang="en-US" sz="28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 LINGKUNGAN BKN</a:t>
            </a:r>
            <a:endParaRPr lang="en-ID" sz="2800" b="1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9B1327-C7E5-6BC3-68A1-20899543141B}"/>
              </a:ext>
            </a:extLst>
          </p:cNvPr>
          <p:cNvSpPr/>
          <p:nvPr/>
        </p:nvSpPr>
        <p:spPr>
          <a:xfrm>
            <a:off x="5024041" y="5153892"/>
            <a:ext cx="6772103" cy="146304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8E1211-98FE-5747-0F7F-0E4D11FA8D21}"/>
              </a:ext>
            </a:extLst>
          </p:cNvPr>
          <p:cNvSpPr/>
          <p:nvPr/>
        </p:nvSpPr>
        <p:spPr>
          <a:xfrm>
            <a:off x="5328842" y="4950436"/>
            <a:ext cx="6168043" cy="536508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500" b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Dampak</a:t>
            </a:r>
            <a:r>
              <a:rPr lang="en-US" sz="1500" b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Penyederhanaan</a:t>
            </a:r>
            <a:r>
              <a:rPr lang="en-US" sz="1500" b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Proses </a:t>
            </a:r>
            <a:r>
              <a:rPr lang="en-US" sz="1500" b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Bisnis</a:t>
            </a:r>
            <a:r>
              <a:rPr lang="en-US" sz="1500" b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Layanan</a:t>
            </a:r>
            <a:r>
              <a:rPr lang="en-US" sz="1500" b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Kepegawaian</a:t>
            </a:r>
            <a:endParaRPr lang="en-ID" sz="1500" b="1" dirty="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485FD3-8867-6DB9-3B03-BCC7B30AC417}"/>
              </a:ext>
            </a:extLst>
          </p:cNvPr>
          <p:cNvSpPr txBox="1"/>
          <p:nvPr/>
        </p:nvSpPr>
        <p:spPr>
          <a:xfrm>
            <a:off x="5246178" y="5541507"/>
            <a:ext cx="63278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0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“</a:t>
            </a: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Penyederhanaan</a:t>
            </a:r>
            <a:r>
              <a:rPr lang="en-US" sz="16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Tahapan</a:t>
            </a:r>
            <a:r>
              <a:rPr lang="en-US" sz="16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dan </a:t>
            </a: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Digitalisasi</a:t>
            </a:r>
            <a:r>
              <a:rPr lang="en-US" sz="16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Layanan</a:t>
            </a:r>
            <a:r>
              <a:rPr lang="en-US" sz="16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Kepegawaian</a:t>
            </a:r>
            <a:r>
              <a:rPr lang="en-US" sz="16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Guna </a:t>
            </a:r>
            <a:r>
              <a:rPr lang="en-US" sz="1600" b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Percepatan</a:t>
            </a:r>
            <a:r>
              <a:rPr lang="en-US" sz="16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Transformasi</a:t>
            </a:r>
            <a:r>
              <a:rPr lang="en-US" sz="16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Layanan</a:t>
            </a:r>
            <a:r>
              <a:rPr lang="en-US" sz="16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Kepegawaian</a:t>
            </a:r>
            <a:r>
              <a:rPr lang="en-US" sz="16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yang </a:t>
            </a: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diselenggarakan</a:t>
            </a:r>
            <a:r>
              <a:rPr lang="en-US" sz="16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oleh BKN</a:t>
            </a:r>
            <a:r>
              <a:rPr lang="en-US" sz="20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”</a:t>
            </a:r>
            <a:endParaRPr lang="en-ID" sz="1600" b="1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1F28B1-292B-7275-42FE-132FD7DC0F3F}"/>
              </a:ext>
            </a:extLst>
          </p:cNvPr>
          <p:cNvSpPr/>
          <p:nvPr/>
        </p:nvSpPr>
        <p:spPr>
          <a:xfrm>
            <a:off x="8609220" y="731520"/>
            <a:ext cx="3214940" cy="3964658"/>
          </a:xfrm>
          <a:prstGeom prst="roundRect">
            <a:avLst>
              <a:gd name="adj" fmla="val 5631"/>
            </a:avLst>
          </a:prstGeom>
          <a:solidFill>
            <a:srgbClr val="D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D79A659-00AE-3B0A-1567-57BB8B456D73}"/>
              </a:ext>
            </a:extLst>
          </p:cNvPr>
          <p:cNvSpPr/>
          <p:nvPr/>
        </p:nvSpPr>
        <p:spPr>
          <a:xfrm>
            <a:off x="8747155" y="1210407"/>
            <a:ext cx="2959393" cy="3338741"/>
          </a:xfrm>
          <a:prstGeom prst="roundRect">
            <a:avLst>
              <a:gd name="adj" fmla="val 563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0B38FF-BE34-B156-1C40-200420487077}"/>
              </a:ext>
            </a:extLst>
          </p:cNvPr>
          <p:cNvSpPr/>
          <p:nvPr/>
        </p:nvSpPr>
        <p:spPr>
          <a:xfrm>
            <a:off x="4842411" y="731520"/>
            <a:ext cx="3178228" cy="3964658"/>
          </a:xfrm>
          <a:prstGeom prst="roundRect">
            <a:avLst>
              <a:gd name="adj" fmla="val 4041"/>
            </a:avLst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5C13D6-C062-6F91-C84B-D51260CD3FED}"/>
              </a:ext>
            </a:extLst>
          </p:cNvPr>
          <p:cNvSpPr/>
          <p:nvPr/>
        </p:nvSpPr>
        <p:spPr>
          <a:xfrm>
            <a:off x="4980344" y="1214462"/>
            <a:ext cx="2931880" cy="3334683"/>
          </a:xfrm>
          <a:prstGeom prst="roundRect">
            <a:avLst>
              <a:gd name="adj" fmla="val 563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58F109-F5C2-F149-0F98-E99742296BCC}"/>
              </a:ext>
            </a:extLst>
          </p:cNvPr>
          <p:cNvSpPr txBox="1"/>
          <p:nvPr/>
        </p:nvSpPr>
        <p:spPr>
          <a:xfrm>
            <a:off x="5318222" y="1222773"/>
            <a:ext cx="2289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Layanan</a:t>
            </a:r>
            <a:r>
              <a:rPr lang="en-US" sz="16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Kenaikan</a:t>
            </a:r>
            <a:r>
              <a:rPr lang="en-US" sz="16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Pangkat</a:t>
            </a:r>
            <a:endParaRPr lang="en-ID" sz="1600" b="1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D00145-6B88-77F7-9D37-2EC782D0F576}"/>
              </a:ext>
            </a:extLst>
          </p:cNvPr>
          <p:cNvSpPr txBox="1"/>
          <p:nvPr/>
        </p:nvSpPr>
        <p:spPr>
          <a:xfrm>
            <a:off x="5318223" y="2358434"/>
            <a:ext cx="2082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Layanan</a:t>
            </a:r>
            <a:r>
              <a:rPr lang="en-US" sz="16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Pensiun</a:t>
            </a:r>
            <a:endParaRPr lang="en-ID" sz="1600" b="1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11738C-4838-076C-9175-11F43388661B}"/>
              </a:ext>
            </a:extLst>
          </p:cNvPr>
          <p:cNvSpPr txBox="1"/>
          <p:nvPr/>
        </p:nvSpPr>
        <p:spPr>
          <a:xfrm>
            <a:off x="5318223" y="3259442"/>
            <a:ext cx="2560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Layanan</a:t>
            </a:r>
            <a:r>
              <a:rPr lang="en-US" sz="16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Pindah</a:t>
            </a:r>
            <a:r>
              <a:rPr lang="en-US" sz="16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Instansi</a:t>
            </a:r>
            <a:endParaRPr lang="en-ID" sz="1600" b="1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09024A-738D-FF80-3501-B9DF34B98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79" y="253691"/>
            <a:ext cx="450480" cy="4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0139AF-9EC2-197E-67A3-10911376E433}"/>
              </a:ext>
            </a:extLst>
          </p:cNvPr>
          <p:cNvSpPr txBox="1"/>
          <p:nvPr/>
        </p:nvSpPr>
        <p:spPr>
          <a:xfrm>
            <a:off x="5450605" y="768299"/>
            <a:ext cx="183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SEMULA</a:t>
            </a:r>
            <a:endParaRPr lang="en-ID" sz="2000" b="1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D7BE6D5F-1E03-CAAE-622C-33B3CD837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4" b="91602" l="41406" r="99219">
                        <a14:foregroundMark x1="43164" y1="16992" x2="43164" y2="16992"/>
                        <a14:foregroundMark x1="49023" y1="8984" x2="49023" y2="8984"/>
                        <a14:foregroundMark x1="95703" y1="47656" x2="95703" y2="47656"/>
                        <a14:foregroundMark x1="99219" y1="50586" x2="99219" y2="50586"/>
                        <a14:foregroundMark x1="49023" y1="91602" x2="49023" y2="91602"/>
                        <a14:foregroundMark x1="42383" y1="82813" x2="42383" y2="82813"/>
                        <a14:foregroundMark x1="41406" y1="16602" x2="41406" y2="16602"/>
                        <a14:backgroundMark x1="43750" y1="40039" x2="45703" y2="44336"/>
                        <a14:backgroundMark x1="53711" y1="43750" x2="53711" y2="43750"/>
                        <a14:backgroundMark x1="52344" y1="51367" x2="52344" y2="51367"/>
                        <a14:backgroundMark x1="56250" y1="56055" x2="56250" y2="56055"/>
                        <a14:backgroundMark x1="58594" y1="51953" x2="58594" y2="51953"/>
                        <a14:backgroundMark x1="58594" y1="47070" x2="58594" y2="47070"/>
                        <a14:backgroundMark x1="57422" y1="42383" x2="57422" y2="42383"/>
                        <a14:backgroundMark x1="59766" y1="39648" x2="59766" y2="39648"/>
                        <a14:backgroundMark x1="61719" y1="41992" x2="61719" y2="41992"/>
                        <a14:backgroundMark x1="63867" y1="44531" x2="63867" y2="44531"/>
                        <a14:backgroundMark x1="64063" y1="47461" x2="64063" y2="47461"/>
                        <a14:backgroundMark x1="64844" y1="50586" x2="64844" y2="50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5"/>
          <a:stretch/>
        </p:blipFill>
        <p:spPr bwMode="auto">
          <a:xfrm>
            <a:off x="7757094" y="154079"/>
            <a:ext cx="356474" cy="57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6F679AC2-C1B0-CEF9-73FD-31F474375861}"/>
              </a:ext>
            </a:extLst>
          </p:cNvPr>
          <p:cNvSpPr/>
          <p:nvPr/>
        </p:nvSpPr>
        <p:spPr>
          <a:xfrm>
            <a:off x="5065810" y="1408701"/>
            <a:ext cx="252413" cy="252413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  <a:latin typeface="Arial Rounded MT Bold" panose="020F0704030504030204" pitchFamily="34" charset="0"/>
              </a:rPr>
              <a:t>1</a:t>
            </a:r>
            <a:endParaRPr lang="en-ID" sz="1200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563CF90-A171-7736-D365-E68E28BBA23E}"/>
              </a:ext>
            </a:extLst>
          </p:cNvPr>
          <p:cNvSpPr/>
          <p:nvPr/>
        </p:nvSpPr>
        <p:spPr>
          <a:xfrm>
            <a:off x="5061850" y="3460101"/>
            <a:ext cx="252413" cy="252413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  <a:latin typeface="Arial Rounded MT Bold" panose="020F0704030504030204" pitchFamily="34" charset="0"/>
              </a:rPr>
              <a:t>3</a:t>
            </a:r>
            <a:endParaRPr lang="en-ID" sz="1200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22A6FD6B-90E5-FE5F-8E85-D77BD14EA8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000" r="93000">
                        <a14:foregroundMark x1="8000" y1="44583" x2="8000" y2="44583"/>
                        <a14:foregroundMark x1="8833" y1="42833" x2="8833" y2="42833"/>
                        <a14:foregroundMark x1="93000" y1="54583" x2="93000" y2="5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1" b="32601"/>
          <a:stretch/>
        </p:blipFill>
        <p:spPr>
          <a:xfrm>
            <a:off x="5418580" y="1823885"/>
            <a:ext cx="2593400" cy="595295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2D144D75-D5C8-12B8-93ED-8E6FFC96BBDB}"/>
              </a:ext>
            </a:extLst>
          </p:cNvPr>
          <p:cNvSpPr/>
          <p:nvPr/>
        </p:nvSpPr>
        <p:spPr>
          <a:xfrm>
            <a:off x="5066340" y="2457385"/>
            <a:ext cx="250825" cy="252413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  <a:latin typeface="Arial Rounded MT Bold" panose="020F0704030504030204" pitchFamily="34" charset="0"/>
              </a:rPr>
              <a:t>2</a:t>
            </a:r>
            <a:endParaRPr lang="en-ID" sz="1200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353CF-BF42-F34B-C0EA-D38DA35E0903}"/>
              </a:ext>
            </a:extLst>
          </p:cNvPr>
          <p:cNvSpPr txBox="1"/>
          <p:nvPr/>
        </p:nvSpPr>
        <p:spPr>
          <a:xfrm>
            <a:off x="5711921" y="1821150"/>
            <a:ext cx="220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14</a:t>
            </a:r>
            <a:r>
              <a:rPr lang="en-US" sz="1600" b="1" dirty="0">
                <a:solidFill>
                  <a:srgbClr val="4472C4">
                    <a:lumMod val="75000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srgbClr val="4472C4">
                    <a:lumMod val="75000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Tahap</a:t>
            </a:r>
            <a:endParaRPr lang="en-ID" sz="1600" b="1" dirty="0">
              <a:solidFill>
                <a:srgbClr val="4472C4">
                  <a:lumMod val="75000"/>
                </a:srgb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F47DAB81-D4A7-1982-12B5-0438E417AE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000" r="93000">
                        <a14:foregroundMark x1="8000" y1="44583" x2="8000" y2="44583"/>
                        <a14:foregroundMark x1="8833" y1="42833" x2="8833" y2="42833"/>
                        <a14:foregroundMark x1="93000" y1="54583" x2="93000" y2="5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1" b="32601"/>
          <a:stretch/>
        </p:blipFill>
        <p:spPr>
          <a:xfrm>
            <a:off x="5427603" y="2722834"/>
            <a:ext cx="2593400" cy="595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DCDAF6-9156-1F6C-0D29-3A972E888409}"/>
              </a:ext>
            </a:extLst>
          </p:cNvPr>
          <p:cNvSpPr txBox="1"/>
          <p:nvPr/>
        </p:nvSpPr>
        <p:spPr>
          <a:xfrm>
            <a:off x="5720942" y="2720096"/>
            <a:ext cx="2204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8</a:t>
            </a:r>
            <a:r>
              <a:rPr lang="en-US" sz="1600" b="1" dirty="0">
                <a:solidFill>
                  <a:srgbClr val="4472C4">
                    <a:lumMod val="75000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srgbClr val="4472C4">
                    <a:lumMod val="75000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Tahap</a:t>
            </a:r>
            <a:endParaRPr lang="en-ID" b="1" dirty="0">
              <a:solidFill>
                <a:srgbClr val="4472C4">
                  <a:lumMod val="75000"/>
                </a:srgb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0D228E69-B93B-6EF4-ADAA-26B367A0BE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000" r="93000">
                        <a14:foregroundMark x1="8000" y1="44583" x2="8000" y2="44583"/>
                        <a14:foregroundMark x1="8833" y1="42833" x2="8833" y2="42833"/>
                        <a14:foregroundMark x1="93000" y1="54583" x2="93000" y2="5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1" b="32601"/>
          <a:stretch/>
        </p:blipFill>
        <p:spPr>
          <a:xfrm>
            <a:off x="5434205" y="3908455"/>
            <a:ext cx="2593400" cy="59529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AB6F5C5-82DF-8316-64A5-C367D03CFB20}"/>
              </a:ext>
            </a:extLst>
          </p:cNvPr>
          <p:cNvSpPr txBox="1"/>
          <p:nvPr/>
        </p:nvSpPr>
        <p:spPr>
          <a:xfrm>
            <a:off x="5658761" y="3956051"/>
            <a:ext cx="2267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11</a:t>
            </a:r>
            <a:r>
              <a:rPr lang="en-US" sz="1600" b="1" dirty="0">
                <a:solidFill>
                  <a:srgbClr val="4472C4">
                    <a:lumMod val="75000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srgbClr val="4472C4">
                    <a:lumMod val="75000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Tahap</a:t>
            </a:r>
            <a:endParaRPr lang="en-ID" sz="1600" b="1" dirty="0">
              <a:solidFill>
                <a:srgbClr val="4472C4">
                  <a:lumMod val="75000"/>
                </a:srgb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C28E466-1B6F-3184-A903-D633757B11E4}"/>
              </a:ext>
            </a:extLst>
          </p:cNvPr>
          <p:cNvSpPr/>
          <p:nvPr/>
        </p:nvSpPr>
        <p:spPr>
          <a:xfrm>
            <a:off x="8762237" y="1234333"/>
            <a:ext cx="2776426" cy="3326374"/>
          </a:xfrm>
          <a:prstGeom prst="roundRect">
            <a:avLst>
              <a:gd name="adj" fmla="val 563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D1EC23-7D36-F403-527E-3143D1073E92}"/>
              </a:ext>
            </a:extLst>
          </p:cNvPr>
          <p:cNvSpPr txBox="1"/>
          <p:nvPr/>
        </p:nvSpPr>
        <p:spPr>
          <a:xfrm>
            <a:off x="9100114" y="1234333"/>
            <a:ext cx="2289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Layanan</a:t>
            </a:r>
            <a:r>
              <a:rPr lang="en-US" sz="16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Kenaikan</a:t>
            </a:r>
            <a:r>
              <a:rPr lang="en-US" sz="16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Pangkat</a:t>
            </a:r>
            <a:endParaRPr lang="en-ID" sz="1600" b="1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C5ADCC-5C80-92EE-A3D0-54B8CF4DA679}"/>
              </a:ext>
            </a:extLst>
          </p:cNvPr>
          <p:cNvSpPr txBox="1"/>
          <p:nvPr/>
        </p:nvSpPr>
        <p:spPr>
          <a:xfrm>
            <a:off x="9100113" y="2369994"/>
            <a:ext cx="2082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Layanan</a:t>
            </a:r>
            <a:r>
              <a:rPr lang="en-US" sz="16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Pensiun</a:t>
            </a:r>
            <a:endParaRPr lang="en-ID" sz="1600" b="1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E4530E-664F-07A6-A75E-7E6B4795EA0A}"/>
              </a:ext>
            </a:extLst>
          </p:cNvPr>
          <p:cNvSpPr txBox="1"/>
          <p:nvPr/>
        </p:nvSpPr>
        <p:spPr>
          <a:xfrm>
            <a:off x="9100113" y="3271002"/>
            <a:ext cx="2560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Layanan</a:t>
            </a:r>
            <a:r>
              <a:rPr lang="en-US" sz="16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Pindah</a:t>
            </a:r>
            <a:r>
              <a:rPr lang="en-US" sz="16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Instansi</a:t>
            </a:r>
            <a:endParaRPr lang="en-ID" sz="1600" b="1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5335A35-E118-F05C-806F-5528ABBCF3D0}"/>
              </a:ext>
            </a:extLst>
          </p:cNvPr>
          <p:cNvSpPr/>
          <p:nvPr/>
        </p:nvSpPr>
        <p:spPr>
          <a:xfrm>
            <a:off x="8847701" y="1420261"/>
            <a:ext cx="252413" cy="252413"/>
          </a:xfrm>
          <a:prstGeom prst="ellipse">
            <a:avLst/>
          </a:prstGeom>
          <a:solidFill>
            <a:srgbClr val="D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  <a:latin typeface="Arial Rounded MT Bold" panose="020F0704030504030204" pitchFamily="34" charset="0"/>
              </a:rPr>
              <a:t>1</a:t>
            </a:r>
            <a:endParaRPr lang="en-ID" sz="1200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22A1591-7333-9100-FF9E-8EA12E42FD8C}"/>
              </a:ext>
            </a:extLst>
          </p:cNvPr>
          <p:cNvSpPr/>
          <p:nvPr/>
        </p:nvSpPr>
        <p:spPr>
          <a:xfrm>
            <a:off x="8843741" y="3471661"/>
            <a:ext cx="252413" cy="252413"/>
          </a:xfrm>
          <a:prstGeom prst="ellipse">
            <a:avLst/>
          </a:prstGeom>
          <a:solidFill>
            <a:srgbClr val="D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  <a:latin typeface="Arial Rounded MT Bold" panose="020F0704030504030204" pitchFamily="34" charset="0"/>
              </a:rPr>
              <a:t>3</a:t>
            </a:r>
            <a:endParaRPr lang="en-ID" sz="1200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EC68A6C8-6214-F281-9A7D-45E0AD6E70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000" r="93000">
                        <a14:foregroundMark x1="8000" y1="44583" x2="8000" y2="44583"/>
                        <a14:foregroundMark x1="8833" y1="42833" x2="8833" y2="42833"/>
                        <a14:foregroundMark x1="93000" y1="54583" x2="93000" y2="5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1" b="32601"/>
          <a:stretch/>
        </p:blipFill>
        <p:spPr>
          <a:xfrm>
            <a:off x="9221738" y="1835445"/>
            <a:ext cx="2593400" cy="595295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F2BBB9B4-D361-6BD7-3CB4-C95F0D05BFB9}"/>
              </a:ext>
            </a:extLst>
          </p:cNvPr>
          <p:cNvSpPr/>
          <p:nvPr/>
        </p:nvSpPr>
        <p:spPr>
          <a:xfrm>
            <a:off x="8848230" y="2468945"/>
            <a:ext cx="250825" cy="252413"/>
          </a:xfrm>
          <a:prstGeom prst="ellipse">
            <a:avLst/>
          </a:prstGeom>
          <a:solidFill>
            <a:srgbClr val="D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  <a:latin typeface="Arial Rounded MT Bold" panose="020F0704030504030204" pitchFamily="34" charset="0"/>
              </a:rPr>
              <a:t>2</a:t>
            </a:r>
            <a:endParaRPr lang="en-ID" sz="1200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628FE5E-D096-B589-DCE2-CBBA1CD9BE5C}"/>
              </a:ext>
            </a:extLst>
          </p:cNvPr>
          <p:cNvSpPr txBox="1"/>
          <p:nvPr/>
        </p:nvSpPr>
        <p:spPr>
          <a:xfrm>
            <a:off x="9515080" y="1832710"/>
            <a:ext cx="220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  <a:r>
              <a:rPr lang="en-US" sz="16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Tahap</a:t>
            </a:r>
            <a:endParaRPr lang="en-ID" sz="1600" b="1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1" name="Picture 60" descr="A picture containing text&#10;&#10;Description automatically generated">
            <a:extLst>
              <a:ext uri="{FF2B5EF4-FFF2-40B4-BE49-F238E27FC236}">
                <a16:creationId xmlns:a16="http://schemas.microsoft.com/office/drawing/2014/main" id="{D3B1F344-DB18-A3BF-DC40-F7F52D41F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000" r="93000">
                        <a14:foregroundMark x1="8000" y1="44583" x2="8000" y2="44583"/>
                        <a14:foregroundMark x1="8833" y1="42833" x2="8833" y2="42833"/>
                        <a14:foregroundMark x1="93000" y1="54583" x2="93000" y2="5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1" b="32601"/>
          <a:stretch/>
        </p:blipFill>
        <p:spPr>
          <a:xfrm>
            <a:off x="9230760" y="2734394"/>
            <a:ext cx="2593400" cy="595295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D1FE318D-DD24-8C52-F4D5-96B5FA4A69C6}"/>
              </a:ext>
            </a:extLst>
          </p:cNvPr>
          <p:cNvSpPr txBox="1"/>
          <p:nvPr/>
        </p:nvSpPr>
        <p:spPr>
          <a:xfrm>
            <a:off x="9524101" y="2731656"/>
            <a:ext cx="2204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</a:t>
            </a:r>
            <a:r>
              <a:rPr lang="en-US" sz="16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Tahap</a:t>
            </a:r>
            <a:endParaRPr lang="en-ID" b="1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24" name="Picture 1023" descr="A picture containing text&#10;&#10;Description automatically generated">
            <a:extLst>
              <a:ext uri="{FF2B5EF4-FFF2-40B4-BE49-F238E27FC236}">
                <a16:creationId xmlns:a16="http://schemas.microsoft.com/office/drawing/2014/main" id="{3DA7B753-B384-435F-5110-537F8A5C15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000" r="93000">
                        <a14:foregroundMark x1="8000" y1="44583" x2="8000" y2="44583"/>
                        <a14:foregroundMark x1="8833" y1="42833" x2="8833" y2="42833"/>
                        <a14:foregroundMark x1="93000" y1="54583" x2="93000" y2="5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1" b="32601"/>
          <a:stretch/>
        </p:blipFill>
        <p:spPr>
          <a:xfrm>
            <a:off x="9224751" y="3920015"/>
            <a:ext cx="2593400" cy="595295"/>
          </a:xfrm>
          <a:prstGeom prst="rect">
            <a:avLst/>
          </a:prstGeom>
        </p:spPr>
      </p:pic>
      <p:sp>
        <p:nvSpPr>
          <p:cNvPr id="1025" name="TextBox 1024">
            <a:extLst>
              <a:ext uri="{FF2B5EF4-FFF2-40B4-BE49-F238E27FC236}">
                <a16:creationId xmlns:a16="http://schemas.microsoft.com/office/drawing/2014/main" id="{8A30585C-348A-8892-6DE1-F4D8B644803A}"/>
              </a:ext>
            </a:extLst>
          </p:cNvPr>
          <p:cNvSpPr txBox="1"/>
          <p:nvPr/>
        </p:nvSpPr>
        <p:spPr>
          <a:xfrm>
            <a:off x="9544179" y="3954611"/>
            <a:ext cx="216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3</a:t>
            </a:r>
            <a:r>
              <a:rPr lang="en-US" sz="16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Tahap</a:t>
            </a:r>
            <a:endParaRPr lang="en-ID" sz="1600" b="1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1C0439-859A-8986-9871-EE3085170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442" y="1852336"/>
            <a:ext cx="452173" cy="45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7">
            <a:extLst>
              <a:ext uri="{FF2B5EF4-FFF2-40B4-BE49-F238E27FC236}">
                <a16:creationId xmlns:a16="http://schemas.microsoft.com/office/drawing/2014/main" id="{073A9422-ED26-087C-7E95-76F697BA0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415" y="1893302"/>
            <a:ext cx="463363" cy="46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7">
            <a:extLst>
              <a:ext uri="{FF2B5EF4-FFF2-40B4-BE49-F238E27FC236}">
                <a16:creationId xmlns:a16="http://schemas.microsoft.com/office/drawing/2014/main" id="{EED0AC06-0D86-9453-1859-54D15422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76" y="2808711"/>
            <a:ext cx="463363" cy="46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7">
            <a:extLst>
              <a:ext uri="{FF2B5EF4-FFF2-40B4-BE49-F238E27FC236}">
                <a16:creationId xmlns:a16="http://schemas.microsoft.com/office/drawing/2014/main" id="{9D70009B-0B73-A522-735D-ED1821FB0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00" y="3978776"/>
            <a:ext cx="463363" cy="46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">
            <a:extLst>
              <a:ext uri="{FF2B5EF4-FFF2-40B4-BE49-F238E27FC236}">
                <a16:creationId xmlns:a16="http://schemas.microsoft.com/office/drawing/2014/main" id="{E2F3ED0D-D7D1-ECA0-FC19-7F4DCB35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442" y="2788567"/>
            <a:ext cx="452173" cy="45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2">
            <a:extLst>
              <a:ext uri="{FF2B5EF4-FFF2-40B4-BE49-F238E27FC236}">
                <a16:creationId xmlns:a16="http://schemas.microsoft.com/office/drawing/2014/main" id="{B6C8D904-AAD3-DB5F-E5BA-F025461D7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236" y="3967182"/>
            <a:ext cx="452173" cy="45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FA5A963-2C04-1641-80EB-64CC9C26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97" y="2981706"/>
            <a:ext cx="3423096" cy="342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470FB2BC-F771-24FD-4622-619DF154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1513">
            <a:off x="9867296" y="238748"/>
            <a:ext cx="464700" cy="46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TextBox 1034">
            <a:extLst>
              <a:ext uri="{FF2B5EF4-FFF2-40B4-BE49-F238E27FC236}">
                <a16:creationId xmlns:a16="http://schemas.microsoft.com/office/drawing/2014/main" id="{72784BFF-B65E-2093-4C07-EB2E92B0B6D3}"/>
              </a:ext>
            </a:extLst>
          </p:cNvPr>
          <p:cNvSpPr txBox="1"/>
          <p:nvPr/>
        </p:nvSpPr>
        <p:spPr>
          <a:xfrm>
            <a:off x="9230760" y="771135"/>
            <a:ext cx="183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MENJADI</a:t>
            </a:r>
            <a:endParaRPr lang="en-ID" sz="2000" b="1" dirty="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DDA9A82B-1610-E59A-09A8-F3736F132BD2}"/>
              </a:ext>
            </a:extLst>
          </p:cNvPr>
          <p:cNvGrpSpPr/>
          <p:nvPr/>
        </p:nvGrpSpPr>
        <p:grpSpPr>
          <a:xfrm>
            <a:off x="6924910" y="118546"/>
            <a:ext cx="2648451" cy="577031"/>
            <a:chOff x="6840929" y="118543"/>
            <a:chExt cx="2648451" cy="57703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EEFD760-4FCD-01BB-02A1-4C8A423E21AB}"/>
                </a:ext>
              </a:extLst>
            </p:cNvPr>
            <p:cNvGrpSpPr/>
            <p:nvPr/>
          </p:nvGrpSpPr>
          <p:grpSpPr>
            <a:xfrm>
              <a:off x="6840929" y="118992"/>
              <a:ext cx="2431964" cy="576582"/>
              <a:chOff x="5658951" y="155025"/>
              <a:chExt cx="2431964" cy="576582"/>
            </a:xfrm>
          </p:grpSpPr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5655F37B-7DE4-483C-E65B-3A8AE2CAE9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4420" y="155025"/>
                <a:ext cx="576495" cy="576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D1B94960-32FD-7A48-DE68-FCEDC53D28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859"/>
              <a:stretch/>
            </p:blipFill>
            <p:spPr bwMode="auto">
              <a:xfrm>
                <a:off x="5658951" y="155112"/>
                <a:ext cx="219880" cy="576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6">
                <a:extLst>
                  <a:ext uri="{FF2B5EF4-FFF2-40B4-BE49-F238E27FC236}">
                    <a16:creationId xmlns:a16="http://schemas.microsoft.com/office/drawing/2014/main" id="{CA04167B-012D-4AE6-BD39-3F4B5B99DD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05" r="61859"/>
              <a:stretch/>
            </p:blipFill>
            <p:spPr bwMode="auto">
              <a:xfrm>
                <a:off x="5878831" y="155112"/>
                <a:ext cx="1790384" cy="576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41" name="Picture 6">
              <a:extLst>
                <a:ext uri="{FF2B5EF4-FFF2-40B4-BE49-F238E27FC236}">
                  <a16:creationId xmlns:a16="http://schemas.microsoft.com/office/drawing/2014/main" id="{E78539DB-DBED-113A-91AA-E96E2681A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885" y="118543"/>
              <a:ext cx="576495" cy="576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09B6A2-1631-23D5-8317-197E1B3F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9470" y="6506544"/>
            <a:ext cx="2743200" cy="365125"/>
          </a:xfrm>
        </p:spPr>
        <p:txBody>
          <a:bodyPr/>
          <a:lstStyle/>
          <a:p>
            <a:fld id="{548D415D-4783-4541-BDD1-E51D9B93F204}" type="slidenum">
              <a:rPr lang="en-ID" smtClean="0"/>
              <a:t>6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03586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B77FBC-21BE-BED9-FCC8-9C233BBCBAF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655EFF-0CBD-51D9-3B6A-AFE4436E4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644" y="418098"/>
            <a:ext cx="3020840" cy="6021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8F35F8-E351-DE5C-36C1-463E988F7772}"/>
              </a:ext>
            </a:extLst>
          </p:cNvPr>
          <p:cNvSpPr txBox="1"/>
          <p:nvPr/>
        </p:nvSpPr>
        <p:spPr>
          <a:xfrm>
            <a:off x="335636" y="1273046"/>
            <a:ext cx="4054365" cy="197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MPP Digital </a:t>
            </a:r>
            <a:r>
              <a:rPr lang="en-US" sz="2400" dirty="0" err="1">
                <a:solidFill>
                  <a:prstClr val="black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merupakan</a:t>
            </a:r>
            <a:r>
              <a:rPr lang="en-US" sz="2400" dirty="0">
                <a:solidFill>
                  <a:prstClr val="black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pelayanan</a:t>
            </a:r>
            <a:r>
              <a:rPr lang="en-US" sz="2400" dirty="0">
                <a:solidFill>
                  <a:prstClr val="black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publik</a:t>
            </a:r>
            <a:r>
              <a:rPr lang="en-US" sz="2400" dirty="0">
                <a:solidFill>
                  <a:prstClr val="black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berbasis</a:t>
            </a:r>
            <a:r>
              <a:rPr lang="en-US" sz="2400" dirty="0">
                <a:solidFill>
                  <a:prstClr val="black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elektronik</a:t>
            </a:r>
            <a:r>
              <a:rPr lang="en-US" sz="2400" dirty="0">
                <a:solidFill>
                  <a:prstClr val="black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7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Pemerintah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Daerah</a:t>
            </a:r>
            <a:r>
              <a:rPr lang="en-US" sz="2400" b="1" dirty="0">
                <a:solidFill>
                  <a:prstClr val="black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yang </a:t>
            </a:r>
            <a:r>
              <a:rPr lang="en-US" sz="2400" dirty="0" err="1">
                <a:solidFill>
                  <a:prstClr val="black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terintegrasi</a:t>
            </a:r>
            <a:r>
              <a:rPr lang="en-US" sz="2400" dirty="0">
                <a:solidFill>
                  <a:prstClr val="black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dalam</a:t>
            </a:r>
            <a:r>
              <a:rPr lang="en-US" sz="2400" dirty="0">
                <a:solidFill>
                  <a:prstClr val="black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7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satu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7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aplikasi</a:t>
            </a:r>
            <a:endParaRPr lang="en-US" sz="2400" b="1" dirty="0">
              <a:solidFill>
                <a:srgbClr val="4472C4">
                  <a:lumMod val="75000"/>
                </a:srgbClr>
              </a:solidFill>
              <a:latin typeface="Poppins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5A9B8-5D9C-E4DE-B8D4-D21B978D07BD}"/>
              </a:ext>
            </a:extLst>
          </p:cNvPr>
          <p:cNvSpPr txBox="1"/>
          <p:nvPr/>
        </p:nvSpPr>
        <p:spPr>
          <a:xfrm>
            <a:off x="8525652" y="4883266"/>
            <a:ext cx="3010673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66" defTabSz="1219170">
              <a:lnSpc>
                <a:spcPct val="80000"/>
              </a:lnSpc>
              <a:buClr>
                <a:srgbClr val="000000"/>
              </a:buClr>
              <a:buSzPct val="100000"/>
              <a:defRPr/>
            </a:pPr>
            <a:r>
              <a:rPr lang="en-US" sz="1600" kern="0" dirty="0" err="1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Administrasi</a:t>
            </a:r>
            <a:r>
              <a:rPr lang="en-US" sz="1600" kern="0" dirty="0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600" kern="0" dirty="0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Kependudukan</a:t>
            </a:r>
            <a:endParaRPr lang="en-US" sz="1600" kern="0" dirty="0">
              <a:solidFill>
                <a:srgbClr val="44546A">
                  <a:lumMod val="25000"/>
                </a:srgbClr>
              </a:solidFill>
              <a:latin typeface="Poppins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BD131-470D-D88B-C761-816AAB993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440" y="4817677"/>
            <a:ext cx="392791" cy="3927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7CA17A-1801-67C1-995C-80403F2B7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581" y="5295961"/>
            <a:ext cx="332503" cy="332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CE117A-A7FC-75BF-C44E-0272EE36974E}"/>
              </a:ext>
            </a:extLst>
          </p:cNvPr>
          <p:cNvSpPr txBox="1"/>
          <p:nvPr/>
        </p:nvSpPr>
        <p:spPr>
          <a:xfrm>
            <a:off x="8525654" y="5331407"/>
            <a:ext cx="322888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66" defTabSz="1219170">
              <a:lnSpc>
                <a:spcPct val="80000"/>
              </a:lnSpc>
              <a:buClr>
                <a:srgbClr val="000000"/>
              </a:buClr>
              <a:buSzPct val="100000"/>
              <a:defRPr/>
            </a:pPr>
            <a:r>
              <a:rPr lang="en-US" sz="1600" kern="0" dirty="0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Peri</a:t>
            </a:r>
            <a:r>
              <a:rPr lang="id-ID" sz="1600" kern="0" dirty="0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zin</a:t>
            </a:r>
            <a:r>
              <a:rPr lang="en-US" sz="1600" kern="0" dirty="0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an</a:t>
            </a:r>
            <a:r>
              <a:rPr lang="id-ID" sz="1600" kern="0" dirty="0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kern="0" dirty="0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Tenaga </a:t>
            </a:r>
            <a:r>
              <a:rPr lang="id-ID" sz="1600" kern="0" dirty="0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Kesehatan</a:t>
            </a:r>
            <a:endParaRPr lang="en-US" sz="1600" kern="0" dirty="0">
              <a:solidFill>
                <a:srgbClr val="44546A">
                  <a:lumMod val="25000"/>
                </a:srgbClr>
              </a:solidFill>
              <a:latin typeface="Poppins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: Rounded Corners 37">
            <a:extLst>
              <a:ext uri="{FF2B5EF4-FFF2-40B4-BE49-F238E27FC236}">
                <a16:creationId xmlns:a16="http://schemas.microsoft.com/office/drawing/2014/main" id="{7B4F1D66-1138-465A-7B1B-D6BD38EFC3F1}"/>
              </a:ext>
            </a:extLst>
          </p:cNvPr>
          <p:cNvSpPr/>
          <p:nvPr/>
        </p:nvSpPr>
        <p:spPr>
          <a:xfrm>
            <a:off x="7943644" y="4430194"/>
            <a:ext cx="4231578" cy="430888"/>
          </a:xfrm>
          <a:prstGeom prst="roundRect">
            <a:avLst>
              <a:gd name="adj" fmla="val 2777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  <a:defRPr/>
            </a:pPr>
            <a:r>
              <a:rPr lang="id-ID" sz="2000" b="1" dirty="0">
                <a:solidFill>
                  <a:srgbClr val="C00000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Layanan</a:t>
            </a:r>
            <a:r>
              <a:rPr lang="en-US" sz="2000" b="1" dirty="0">
                <a:solidFill>
                  <a:srgbClr val="C00000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000" b="1" dirty="0">
                <a:solidFill>
                  <a:srgbClr val="C00000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Tahap Awal</a:t>
            </a:r>
            <a:endParaRPr lang="en-ID" sz="2000" b="1" dirty="0">
              <a:solidFill>
                <a:srgbClr val="C00000"/>
              </a:solidFill>
              <a:latin typeface="Poppins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00F22CA0-4EF2-DB4F-6ECD-06531EE6A853}"/>
              </a:ext>
            </a:extLst>
          </p:cNvPr>
          <p:cNvSpPr/>
          <p:nvPr/>
        </p:nvSpPr>
        <p:spPr>
          <a:xfrm>
            <a:off x="8012769" y="1307219"/>
            <a:ext cx="4231578" cy="430888"/>
          </a:xfrm>
          <a:prstGeom prst="roundRect">
            <a:avLst>
              <a:gd name="adj" fmla="val 2777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C00000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F</a:t>
            </a:r>
            <a:r>
              <a:rPr lang="en-US" sz="2000" b="1" dirty="0" err="1">
                <a:solidFill>
                  <a:srgbClr val="C00000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itur</a:t>
            </a:r>
            <a:r>
              <a:rPr lang="en-US" sz="2000" b="1" dirty="0">
                <a:solidFill>
                  <a:srgbClr val="C00000"/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-Fitur Utama </a:t>
            </a:r>
            <a:endParaRPr lang="en-ID" sz="2000" b="1" dirty="0">
              <a:solidFill>
                <a:srgbClr val="C00000"/>
              </a:solidFill>
              <a:latin typeface="Poppins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CA30F6-7A13-4B11-926E-9450B1767B6F}"/>
              </a:ext>
            </a:extLst>
          </p:cNvPr>
          <p:cNvSpPr txBox="1"/>
          <p:nvPr/>
        </p:nvSpPr>
        <p:spPr>
          <a:xfrm>
            <a:off x="8012769" y="1662943"/>
            <a:ext cx="3915488" cy="256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1054" indent="-357188" defTabSz="1219170">
              <a:lnSpc>
                <a:spcPct val="80000"/>
              </a:lnSpc>
              <a:spcBef>
                <a:spcPts val="375"/>
              </a:spcBef>
              <a:spcAft>
                <a:spcPts val="375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1750" kern="0" dirty="0" err="1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Pengajuan</a:t>
            </a:r>
            <a:r>
              <a:rPr lang="en-US" sz="1750" kern="0" dirty="0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750" kern="0" dirty="0" err="1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Permohonan</a:t>
            </a:r>
            <a:r>
              <a:rPr lang="en-US" sz="1750" kern="0" dirty="0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750" kern="0" dirty="0" err="1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Layanan</a:t>
            </a:r>
            <a:r>
              <a:rPr lang="en-US" sz="1750" kern="0" dirty="0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391054" indent="-357188" defTabSz="1219170">
              <a:lnSpc>
                <a:spcPct val="80000"/>
              </a:lnSpc>
              <a:spcBef>
                <a:spcPts val="375"/>
              </a:spcBef>
              <a:spcAft>
                <a:spcPts val="375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1750" i="1" kern="0" dirty="0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Tracking</a:t>
            </a:r>
            <a:r>
              <a:rPr lang="en-US" sz="1750" kern="0" dirty="0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750" kern="0" dirty="0" err="1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Layanan</a:t>
            </a:r>
            <a:endParaRPr lang="en-US" sz="1750" kern="0" dirty="0">
              <a:solidFill>
                <a:srgbClr val="44546A">
                  <a:lumMod val="25000"/>
                </a:srgbClr>
              </a:solidFill>
              <a:latin typeface="Poppins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1054" indent="-357188" defTabSz="1219170">
              <a:lnSpc>
                <a:spcPct val="80000"/>
              </a:lnSpc>
              <a:spcBef>
                <a:spcPts val="375"/>
              </a:spcBef>
              <a:spcAft>
                <a:spcPts val="375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1750" kern="0" dirty="0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Riwayat </a:t>
            </a:r>
            <a:r>
              <a:rPr lang="en-US" sz="1750" kern="0" dirty="0" err="1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Layanan</a:t>
            </a:r>
            <a:endParaRPr lang="en-US" sz="1750" kern="0" dirty="0">
              <a:solidFill>
                <a:srgbClr val="44546A">
                  <a:lumMod val="25000"/>
                </a:srgbClr>
              </a:solidFill>
              <a:latin typeface="Poppins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1054" indent="-357188" defTabSz="1219170">
              <a:lnSpc>
                <a:spcPct val="80000"/>
              </a:lnSpc>
              <a:spcBef>
                <a:spcPts val="375"/>
              </a:spcBef>
              <a:spcAft>
                <a:spcPts val="375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1750" kern="0" dirty="0" err="1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Pengaduan</a:t>
            </a:r>
            <a:r>
              <a:rPr lang="en-US" sz="1750" kern="0" dirty="0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750" kern="0" dirty="0" err="1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Layanan</a:t>
            </a:r>
            <a:endParaRPr lang="en-US" sz="1750" kern="0" dirty="0">
              <a:solidFill>
                <a:srgbClr val="44546A">
                  <a:lumMod val="25000"/>
                </a:srgbClr>
              </a:solidFill>
              <a:latin typeface="Poppins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1054" indent="-357188" defTabSz="1219170">
              <a:lnSpc>
                <a:spcPct val="80000"/>
              </a:lnSpc>
              <a:spcBef>
                <a:spcPts val="375"/>
              </a:spcBef>
              <a:spcAft>
                <a:spcPts val="375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1750" kern="0" dirty="0" err="1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Profil</a:t>
            </a:r>
            <a:r>
              <a:rPr lang="en-US" sz="1750" kern="0" dirty="0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750" kern="0" dirty="0" err="1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Pengguna</a:t>
            </a:r>
            <a:endParaRPr lang="en-US" sz="1750" kern="0" dirty="0">
              <a:solidFill>
                <a:srgbClr val="44546A">
                  <a:lumMod val="25000"/>
                </a:srgbClr>
              </a:solidFill>
              <a:latin typeface="Poppins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1054" indent="-357188" defTabSz="1219170">
              <a:lnSpc>
                <a:spcPct val="80000"/>
              </a:lnSpc>
              <a:spcBef>
                <a:spcPts val="375"/>
              </a:spcBef>
              <a:spcAft>
                <a:spcPts val="375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1750" kern="0" dirty="0" err="1">
                <a:solidFill>
                  <a:srgbClr val="44546A">
                    <a:lumMod val="25000"/>
                  </a:srgbClr>
                </a:solidFill>
                <a:latin typeface="Poppins "/>
                <a:ea typeface="Lato" panose="020F0502020204030203" pitchFamily="34" charset="0"/>
                <a:cs typeface="Lato" panose="020F0502020204030203" pitchFamily="34" charset="0"/>
              </a:rPr>
              <a:t>Notifikasi</a:t>
            </a:r>
            <a:endParaRPr lang="en-US" sz="1750" kern="0" dirty="0">
              <a:solidFill>
                <a:srgbClr val="44546A">
                  <a:lumMod val="25000"/>
                </a:srgbClr>
              </a:solidFill>
              <a:latin typeface="Poppins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05316" indent="-171450" defTabSz="1219170">
              <a:lnSpc>
                <a:spcPct val="8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srgbClr val="000000"/>
              </a:solidFill>
              <a:latin typeface="Poppins 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05316" indent="-171450" defTabSz="1219170">
              <a:lnSpc>
                <a:spcPct val="8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srgbClr val="000000"/>
              </a:solidFill>
              <a:latin typeface="Poppins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Google Shape;244;p18">
            <a:extLst>
              <a:ext uri="{FF2B5EF4-FFF2-40B4-BE49-F238E27FC236}">
                <a16:creationId xmlns:a16="http://schemas.microsoft.com/office/drawing/2014/main" id="{FF5358F7-C3E4-06BA-82C1-6505A5CE8992}"/>
              </a:ext>
            </a:extLst>
          </p:cNvPr>
          <p:cNvSpPr/>
          <p:nvPr/>
        </p:nvSpPr>
        <p:spPr>
          <a:xfrm>
            <a:off x="0" y="4430194"/>
            <a:ext cx="4097323" cy="13755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80000"/>
              </a:lnSpc>
              <a:defRPr/>
            </a:pPr>
            <a:endParaRPr sz="1400">
              <a:solidFill>
                <a:srgbClr val="FFFFFF"/>
              </a:solidFill>
              <a:latin typeface="Poppins 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52;p18">
            <a:extLst>
              <a:ext uri="{FF2B5EF4-FFF2-40B4-BE49-F238E27FC236}">
                <a16:creationId xmlns:a16="http://schemas.microsoft.com/office/drawing/2014/main" id="{DA8F4F5C-EB93-B89D-96BE-06C0F4B88A9F}"/>
              </a:ext>
            </a:extLst>
          </p:cNvPr>
          <p:cNvSpPr txBox="1"/>
          <p:nvPr/>
        </p:nvSpPr>
        <p:spPr>
          <a:xfrm>
            <a:off x="1853142" y="4666003"/>
            <a:ext cx="1773063" cy="22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dirty="0" err="1">
                <a:solidFill>
                  <a:srgbClr val="000000"/>
                </a:solidFill>
                <a:latin typeface="Poppins "/>
                <a:cs typeface="Arial"/>
                <a:sym typeface="Arial"/>
              </a:rPr>
              <a:t>Didukung</a:t>
            </a:r>
            <a:r>
              <a:rPr lang="en-US" sz="1100" dirty="0">
                <a:solidFill>
                  <a:srgbClr val="000000"/>
                </a:solidFill>
                <a:latin typeface="Poppins "/>
                <a:cs typeface="Arial"/>
                <a:sym typeface="Arial"/>
              </a:rPr>
              <a:t> oleh:</a:t>
            </a:r>
            <a:endParaRPr sz="1050" dirty="0">
              <a:solidFill>
                <a:srgbClr val="000000"/>
              </a:solidFill>
              <a:latin typeface="Poppins "/>
            </a:endParaRPr>
          </a:p>
        </p:txBody>
      </p:sp>
      <p:pic>
        <p:nvPicPr>
          <p:cNvPr id="13" name="Google Shape;255;p18">
            <a:extLst>
              <a:ext uri="{FF2B5EF4-FFF2-40B4-BE49-F238E27FC236}">
                <a16:creationId xmlns:a16="http://schemas.microsoft.com/office/drawing/2014/main" id="{176563D3-06DF-02EE-811E-F5614C33190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16143" y="5385356"/>
            <a:ext cx="593286" cy="32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56;p18">
            <a:extLst>
              <a:ext uri="{FF2B5EF4-FFF2-40B4-BE49-F238E27FC236}">
                <a16:creationId xmlns:a16="http://schemas.microsoft.com/office/drawing/2014/main" id="{1619D039-3731-6398-9575-0EE76E57B72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5308" b="26802"/>
          <a:stretch/>
        </p:blipFill>
        <p:spPr>
          <a:xfrm>
            <a:off x="1920530" y="5385200"/>
            <a:ext cx="572081" cy="30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57;p18">
            <a:extLst>
              <a:ext uri="{FF2B5EF4-FFF2-40B4-BE49-F238E27FC236}">
                <a16:creationId xmlns:a16="http://schemas.microsoft.com/office/drawing/2014/main" id="{F50EA3B2-73EA-B1B7-59CD-D3AC85AB64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7789" y="4992224"/>
            <a:ext cx="345450" cy="339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58;p18">
            <a:extLst>
              <a:ext uri="{FF2B5EF4-FFF2-40B4-BE49-F238E27FC236}">
                <a16:creationId xmlns:a16="http://schemas.microsoft.com/office/drawing/2014/main" id="{4EEE3549-C847-192F-3D46-B11AA2C4FA3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15691" y="5347469"/>
            <a:ext cx="435286" cy="43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59;p18">
            <a:extLst>
              <a:ext uri="{FF2B5EF4-FFF2-40B4-BE49-F238E27FC236}">
                <a16:creationId xmlns:a16="http://schemas.microsoft.com/office/drawing/2014/main" id="{2DDB09B6-564E-FA96-F642-F21E2ABA524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55397" y="5401858"/>
            <a:ext cx="348861" cy="29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0;p18">
            <a:extLst>
              <a:ext uri="{FF2B5EF4-FFF2-40B4-BE49-F238E27FC236}">
                <a16:creationId xmlns:a16="http://schemas.microsoft.com/office/drawing/2014/main" id="{89CD87AF-7D13-252F-1A73-203F437B25D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08034" y="5045783"/>
            <a:ext cx="730128" cy="26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61;p18">
            <a:extLst>
              <a:ext uri="{FF2B5EF4-FFF2-40B4-BE49-F238E27FC236}">
                <a16:creationId xmlns:a16="http://schemas.microsoft.com/office/drawing/2014/main" id="{8D5A0511-1C8E-7E14-C119-412FDFFC303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70876" y="4975905"/>
            <a:ext cx="324960" cy="33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8146379-E627-B981-2A21-EA47B5ECC5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63994" y="4975905"/>
            <a:ext cx="487705" cy="3657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EF1111-2728-3A75-A833-20FAEA49FC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31741" y="5007317"/>
            <a:ext cx="278843" cy="296814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AD0459D2-7446-1AEC-3C4F-01DD4B41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9470" y="6506544"/>
            <a:ext cx="2743200" cy="365125"/>
          </a:xfrm>
        </p:spPr>
        <p:txBody>
          <a:bodyPr/>
          <a:lstStyle/>
          <a:p>
            <a:fld id="{548D415D-4783-4541-BDD1-E51D9B93F204}" type="slidenum">
              <a:rPr lang="en-ID" smtClean="0"/>
              <a:t>7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89965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id="{BE964894-13E7-794E-A25F-C21458A9F0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6DD1564-6633-444D-8096-900340E358B9}"/>
              </a:ext>
            </a:extLst>
          </p:cNvPr>
          <p:cNvSpPr/>
          <p:nvPr/>
        </p:nvSpPr>
        <p:spPr>
          <a:xfrm rot="21401770">
            <a:off x="3595884" y="891045"/>
            <a:ext cx="8124198" cy="1992598"/>
          </a:xfrm>
          <a:prstGeom prst="ellipse">
            <a:avLst/>
          </a:prstGeom>
          <a:solidFill>
            <a:schemeClr val="accent1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B288B7E9-B943-614A-81D7-FE2963F8F2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2" t="8888" r="57702" b="81515"/>
          <a:stretch/>
        </p:blipFill>
        <p:spPr>
          <a:xfrm>
            <a:off x="4358761" y="1300889"/>
            <a:ext cx="569453" cy="520204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1C82F42-02B0-CA4C-A8EA-9D159F078C9E}"/>
              </a:ext>
            </a:extLst>
          </p:cNvPr>
          <p:cNvCxnSpPr>
            <a:cxnSpLocks/>
          </p:cNvCxnSpPr>
          <p:nvPr/>
        </p:nvCxnSpPr>
        <p:spPr>
          <a:xfrm flipV="1">
            <a:off x="7901601" y="1528505"/>
            <a:ext cx="2807413" cy="2834700"/>
          </a:xfrm>
          <a:prstGeom prst="straightConnector1">
            <a:avLst/>
          </a:prstGeom>
          <a:ln w="762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791D0C91-AB6C-D84C-9198-EF3CCB20DC6A}"/>
              </a:ext>
            </a:extLst>
          </p:cNvPr>
          <p:cNvSpPr/>
          <p:nvPr/>
        </p:nvSpPr>
        <p:spPr>
          <a:xfrm>
            <a:off x="7811601" y="4273205"/>
            <a:ext cx="180000" cy="1800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1224570-CF4A-6B44-A718-1D2C19CF6FCA}"/>
              </a:ext>
            </a:extLst>
          </p:cNvPr>
          <p:cNvSpPr/>
          <p:nvPr/>
        </p:nvSpPr>
        <p:spPr>
          <a:xfrm>
            <a:off x="8291214" y="3790440"/>
            <a:ext cx="180000" cy="1800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6F7A83F-72D3-A94C-9B88-2431E9114578}"/>
              </a:ext>
            </a:extLst>
          </p:cNvPr>
          <p:cNvSpPr/>
          <p:nvPr/>
        </p:nvSpPr>
        <p:spPr>
          <a:xfrm>
            <a:off x="8744869" y="3334385"/>
            <a:ext cx="180000" cy="1800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FDE72F1-D804-A54A-A66B-70F0025FDC94}"/>
              </a:ext>
            </a:extLst>
          </p:cNvPr>
          <p:cNvSpPr/>
          <p:nvPr/>
        </p:nvSpPr>
        <p:spPr>
          <a:xfrm>
            <a:off x="9616740" y="2451479"/>
            <a:ext cx="180000" cy="1800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23C1616-6FDF-0649-9420-04AE75B4A2C4}"/>
              </a:ext>
            </a:extLst>
          </p:cNvPr>
          <p:cNvCxnSpPr>
            <a:cxnSpLocks/>
          </p:cNvCxnSpPr>
          <p:nvPr/>
        </p:nvCxnSpPr>
        <p:spPr>
          <a:xfrm>
            <a:off x="7911541" y="4372441"/>
            <a:ext cx="2153094" cy="0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B982D04-368B-BB47-9ECA-E7C4FCFA0AD2}"/>
              </a:ext>
            </a:extLst>
          </p:cNvPr>
          <p:cNvCxnSpPr>
            <a:cxnSpLocks/>
          </p:cNvCxnSpPr>
          <p:nvPr/>
        </p:nvCxnSpPr>
        <p:spPr>
          <a:xfrm>
            <a:off x="8381214" y="3880440"/>
            <a:ext cx="2153094" cy="0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79B29C1-77E8-7343-AC94-705B0194DC2E}"/>
              </a:ext>
            </a:extLst>
          </p:cNvPr>
          <p:cNvCxnSpPr>
            <a:cxnSpLocks/>
          </p:cNvCxnSpPr>
          <p:nvPr/>
        </p:nvCxnSpPr>
        <p:spPr>
          <a:xfrm>
            <a:off x="8824931" y="3414446"/>
            <a:ext cx="2153094" cy="0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46C3E03-557C-8F46-8C34-C47F2BBA3F13}"/>
              </a:ext>
            </a:extLst>
          </p:cNvPr>
          <p:cNvCxnSpPr>
            <a:cxnSpLocks/>
          </p:cNvCxnSpPr>
          <p:nvPr/>
        </p:nvCxnSpPr>
        <p:spPr>
          <a:xfrm>
            <a:off x="9706741" y="2543635"/>
            <a:ext cx="2153094" cy="0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91458880-9960-4543-BC2B-C9229C5B3649}"/>
              </a:ext>
            </a:extLst>
          </p:cNvPr>
          <p:cNvSpPr txBox="1">
            <a:spLocks/>
          </p:cNvSpPr>
          <p:nvPr/>
        </p:nvSpPr>
        <p:spPr>
          <a:xfrm>
            <a:off x="95646" y="527449"/>
            <a:ext cx="5764795" cy="744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sz="3200" b="1" i="1" dirty="0">
                <a:solidFill>
                  <a:srgbClr val="C00000"/>
                </a:solidFill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DIGITAL TRUST</a:t>
            </a:r>
          </a:p>
          <a:p>
            <a:pPr>
              <a:spcAft>
                <a:spcPts val="600"/>
              </a:spcAft>
              <a:defRPr/>
            </a:pPr>
            <a:r>
              <a:rPr lang="en-US" sz="3200" b="1" i="1" dirty="0">
                <a:solidFill>
                  <a:srgbClr val="C00000"/>
                </a:solidFill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CYBER SECURITY</a:t>
            </a:r>
          </a:p>
          <a:p>
            <a:pPr>
              <a:spcAft>
                <a:spcPts val="600"/>
              </a:spcAft>
              <a:defRPr/>
            </a:pPr>
            <a:r>
              <a:rPr lang="en-US" sz="2400" b="1" i="1" dirty="0">
                <a:solidFill>
                  <a:srgbClr val="000000"/>
                </a:solidFill>
                <a:latin typeface="Poppins" panose="00000500000000000000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pada ERA DIGITAL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3E7397E-AC5E-1348-8C13-15ACC3F89F99}"/>
              </a:ext>
            </a:extLst>
          </p:cNvPr>
          <p:cNvCxnSpPr>
            <a:cxnSpLocks/>
          </p:cNvCxnSpPr>
          <p:nvPr/>
        </p:nvCxnSpPr>
        <p:spPr>
          <a:xfrm flipV="1">
            <a:off x="494414" y="1532856"/>
            <a:ext cx="4674793" cy="463402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581A2652-9522-A042-947E-A2D47769FF24}"/>
              </a:ext>
            </a:extLst>
          </p:cNvPr>
          <p:cNvSpPr/>
          <p:nvPr/>
        </p:nvSpPr>
        <p:spPr>
          <a:xfrm>
            <a:off x="404413" y="6078268"/>
            <a:ext cx="180000" cy="18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6DD0984-96E9-E446-93F5-E0AE7F4B6C5F}"/>
              </a:ext>
            </a:extLst>
          </p:cNvPr>
          <p:cNvCxnSpPr>
            <a:cxnSpLocks/>
          </p:cNvCxnSpPr>
          <p:nvPr/>
        </p:nvCxnSpPr>
        <p:spPr>
          <a:xfrm>
            <a:off x="494414" y="6166883"/>
            <a:ext cx="2153094" cy="0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961FFC8C-DE30-A641-A8C9-3F4459E4C989}"/>
              </a:ext>
            </a:extLst>
          </p:cNvPr>
          <p:cNvSpPr/>
          <p:nvPr/>
        </p:nvSpPr>
        <p:spPr>
          <a:xfrm>
            <a:off x="1322358" y="5167414"/>
            <a:ext cx="180000" cy="18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1FB29E-0CDE-F64A-86FE-54F9878F52CA}"/>
              </a:ext>
            </a:extLst>
          </p:cNvPr>
          <p:cNvSpPr/>
          <p:nvPr/>
        </p:nvSpPr>
        <p:spPr>
          <a:xfrm>
            <a:off x="2229669" y="4277820"/>
            <a:ext cx="180000" cy="18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C10A33-3E76-9045-990A-6003F4450B92}"/>
              </a:ext>
            </a:extLst>
          </p:cNvPr>
          <p:cNvSpPr/>
          <p:nvPr/>
        </p:nvSpPr>
        <p:spPr>
          <a:xfrm>
            <a:off x="3119266" y="3359868"/>
            <a:ext cx="180000" cy="18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8CFEE2-5F99-5745-A709-65D1201B3783}"/>
              </a:ext>
            </a:extLst>
          </p:cNvPr>
          <p:cNvSpPr/>
          <p:nvPr/>
        </p:nvSpPr>
        <p:spPr>
          <a:xfrm>
            <a:off x="4044305" y="2456094"/>
            <a:ext cx="180000" cy="18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6759039-4500-E844-B4E5-3AC1B23C810F}"/>
              </a:ext>
            </a:extLst>
          </p:cNvPr>
          <p:cNvCxnSpPr>
            <a:cxnSpLocks/>
          </p:cNvCxnSpPr>
          <p:nvPr/>
        </p:nvCxnSpPr>
        <p:spPr>
          <a:xfrm flipV="1">
            <a:off x="5765297" y="1539658"/>
            <a:ext cx="2775619" cy="2839314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2A01C328-2F8C-0C4C-9263-51DA112808D3}"/>
              </a:ext>
            </a:extLst>
          </p:cNvPr>
          <p:cNvSpPr/>
          <p:nvPr/>
        </p:nvSpPr>
        <p:spPr>
          <a:xfrm>
            <a:off x="5664145" y="4277820"/>
            <a:ext cx="180000" cy="180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FEE9A01-CF36-0E45-8E10-DC03779FA1D3}"/>
              </a:ext>
            </a:extLst>
          </p:cNvPr>
          <p:cNvSpPr/>
          <p:nvPr/>
        </p:nvSpPr>
        <p:spPr>
          <a:xfrm>
            <a:off x="6143758" y="3795055"/>
            <a:ext cx="180000" cy="180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A029C56-4F31-FB45-B936-78E40686020D}"/>
              </a:ext>
            </a:extLst>
          </p:cNvPr>
          <p:cNvSpPr/>
          <p:nvPr/>
        </p:nvSpPr>
        <p:spPr>
          <a:xfrm>
            <a:off x="6597413" y="3339000"/>
            <a:ext cx="180000" cy="180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0AD966-4B78-1148-A075-003F8FC62030}"/>
              </a:ext>
            </a:extLst>
          </p:cNvPr>
          <p:cNvSpPr/>
          <p:nvPr/>
        </p:nvSpPr>
        <p:spPr>
          <a:xfrm>
            <a:off x="7469284" y="2456094"/>
            <a:ext cx="180000" cy="180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6227009-903A-D344-94C6-93778CEF3C32}"/>
              </a:ext>
            </a:extLst>
          </p:cNvPr>
          <p:cNvCxnSpPr>
            <a:cxnSpLocks/>
          </p:cNvCxnSpPr>
          <p:nvPr/>
        </p:nvCxnSpPr>
        <p:spPr>
          <a:xfrm>
            <a:off x="1412359" y="5249631"/>
            <a:ext cx="2153094" cy="0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7EE3E1-CE8C-7343-A33D-AE24D5F05DB4}"/>
              </a:ext>
            </a:extLst>
          </p:cNvPr>
          <p:cNvCxnSpPr>
            <a:cxnSpLocks/>
          </p:cNvCxnSpPr>
          <p:nvPr/>
        </p:nvCxnSpPr>
        <p:spPr>
          <a:xfrm>
            <a:off x="2319669" y="4367820"/>
            <a:ext cx="3445028" cy="0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0381AE3-7BAB-ED47-B803-8C9315FFFEF4}"/>
              </a:ext>
            </a:extLst>
          </p:cNvPr>
          <p:cNvCxnSpPr>
            <a:cxnSpLocks/>
          </p:cNvCxnSpPr>
          <p:nvPr/>
        </p:nvCxnSpPr>
        <p:spPr>
          <a:xfrm flipV="1">
            <a:off x="3209270" y="3425716"/>
            <a:ext cx="3474000" cy="13518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3437AE1-D171-394F-9CCE-FF9A0F935424}"/>
              </a:ext>
            </a:extLst>
          </p:cNvPr>
          <p:cNvCxnSpPr>
            <a:cxnSpLocks/>
          </p:cNvCxnSpPr>
          <p:nvPr/>
        </p:nvCxnSpPr>
        <p:spPr>
          <a:xfrm>
            <a:off x="4134305" y="2546096"/>
            <a:ext cx="3420000" cy="6989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FD3748F-7C44-6D4C-BF0B-6FFFD04A4C6B}"/>
              </a:ext>
            </a:extLst>
          </p:cNvPr>
          <p:cNvCxnSpPr>
            <a:cxnSpLocks/>
          </p:cNvCxnSpPr>
          <p:nvPr/>
        </p:nvCxnSpPr>
        <p:spPr>
          <a:xfrm>
            <a:off x="5764084" y="4367820"/>
            <a:ext cx="2153094" cy="0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8B04D0E-F941-514E-81EC-35E7E89B7905}"/>
              </a:ext>
            </a:extLst>
          </p:cNvPr>
          <p:cNvCxnSpPr>
            <a:cxnSpLocks/>
          </p:cNvCxnSpPr>
          <p:nvPr/>
        </p:nvCxnSpPr>
        <p:spPr>
          <a:xfrm>
            <a:off x="6233759" y="3885055"/>
            <a:ext cx="2153094" cy="0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6544427-286C-5F4D-A177-20ED0C9C0EEF}"/>
              </a:ext>
            </a:extLst>
          </p:cNvPr>
          <p:cNvCxnSpPr>
            <a:cxnSpLocks/>
          </p:cNvCxnSpPr>
          <p:nvPr/>
        </p:nvCxnSpPr>
        <p:spPr>
          <a:xfrm>
            <a:off x="6677474" y="3419061"/>
            <a:ext cx="2153094" cy="0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C6DA771-AA00-554D-A2FC-E665976C82A7}"/>
              </a:ext>
            </a:extLst>
          </p:cNvPr>
          <p:cNvCxnSpPr>
            <a:cxnSpLocks/>
          </p:cNvCxnSpPr>
          <p:nvPr/>
        </p:nvCxnSpPr>
        <p:spPr>
          <a:xfrm>
            <a:off x="7559284" y="2548250"/>
            <a:ext cx="2153094" cy="0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9196A1C-A028-294A-AD75-83510AD0EC41}"/>
              </a:ext>
            </a:extLst>
          </p:cNvPr>
          <p:cNvSpPr/>
          <p:nvPr/>
        </p:nvSpPr>
        <p:spPr>
          <a:xfrm>
            <a:off x="6117027" y="3982674"/>
            <a:ext cx="1680323" cy="381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1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Mechanization, water power, steam power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F5EAAC7-1202-0945-8233-F4B6D51ECE65}"/>
              </a:ext>
            </a:extLst>
          </p:cNvPr>
          <p:cNvSpPr/>
          <p:nvPr/>
        </p:nvSpPr>
        <p:spPr>
          <a:xfrm>
            <a:off x="6531923" y="3467961"/>
            <a:ext cx="1721729" cy="365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production, assembly line, electricity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4077DF-13F2-8F4A-B6F4-FA26AFCCB716}"/>
              </a:ext>
            </a:extLst>
          </p:cNvPr>
          <p:cNvSpPr/>
          <p:nvPr/>
        </p:nvSpPr>
        <p:spPr>
          <a:xfrm>
            <a:off x="6739787" y="3030913"/>
            <a:ext cx="1551428" cy="384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1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 and automation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141D079-6D67-6348-AF9A-E653946D9CDD}"/>
              </a:ext>
            </a:extLst>
          </p:cNvPr>
          <p:cNvSpPr/>
          <p:nvPr/>
        </p:nvSpPr>
        <p:spPr>
          <a:xfrm>
            <a:off x="7442214" y="2554175"/>
            <a:ext cx="1772550" cy="258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1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Cyber physical system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BBEE3F-C494-5B41-9241-A2E54F18FFFB}"/>
              </a:ext>
            </a:extLst>
          </p:cNvPr>
          <p:cNvSpPr/>
          <p:nvPr/>
        </p:nvSpPr>
        <p:spPr>
          <a:xfrm>
            <a:off x="449748" y="5825174"/>
            <a:ext cx="1802681" cy="362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Hunting society</a:t>
            </a:r>
            <a:r>
              <a:rPr lang="en-US" sz="1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1B672B8-DC0A-8A41-9DC5-0F3DFF41DC34}"/>
              </a:ext>
            </a:extLst>
          </p:cNvPr>
          <p:cNvSpPr/>
          <p:nvPr/>
        </p:nvSpPr>
        <p:spPr>
          <a:xfrm>
            <a:off x="494414" y="6155283"/>
            <a:ext cx="2153094" cy="241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20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A6A9BEC-D89C-2647-955C-5CDB0611FEBE}"/>
              </a:ext>
            </a:extLst>
          </p:cNvPr>
          <p:cNvSpPr/>
          <p:nvPr/>
        </p:nvSpPr>
        <p:spPr>
          <a:xfrm>
            <a:off x="1396178" y="5237594"/>
            <a:ext cx="2169275" cy="241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13.000 BC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036D792-A3D1-C547-82B8-B4DB8AB14960}"/>
              </a:ext>
            </a:extLst>
          </p:cNvPr>
          <p:cNvSpPr/>
          <p:nvPr/>
        </p:nvSpPr>
        <p:spPr>
          <a:xfrm>
            <a:off x="734499" y="4880794"/>
            <a:ext cx="3033565" cy="436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Agrarian society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771E201-1079-ED4F-84CD-98639CBB3E2F}"/>
              </a:ext>
            </a:extLst>
          </p:cNvPr>
          <p:cNvSpPr/>
          <p:nvPr/>
        </p:nvSpPr>
        <p:spPr>
          <a:xfrm>
            <a:off x="2291318" y="4350416"/>
            <a:ext cx="2201684" cy="318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of 18</a:t>
            </a:r>
            <a:r>
              <a:rPr lang="en-US" sz="1200" baseline="30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century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6C33513-791E-634C-A91C-FFFE773EFA59}"/>
              </a:ext>
            </a:extLst>
          </p:cNvPr>
          <p:cNvSpPr/>
          <p:nvPr/>
        </p:nvSpPr>
        <p:spPr>
          <a:xfrm>
            <a:off x="1893161" y="4008723"/>
            <a:ext cx="2718199" cy="392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Industrial society</a:t>
            </a:r>
            <a:endParaRPr lang="en-US" sz="120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891762C-4B38-3840-9CC5-C396C2A906A0}"/>
              </a:ext>
            </a:extLst>
          </p:cNvPr>
          <p:cNvSpPr/>
          <p:nvPr/>
        </p:nvSpPr>
        <p:spPr>
          <a:xfrm>
            <a:off x="3209270" y="3441119"/>
            <a:ext cx="2182073" cy="291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of 20</a:t>
            </a:r>
            <a:r>
              <a:rPr lang="en-US" sz="1200" baseline="30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century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63FAE1D-D74B-044F-AAEB-3503B29D24AB}"/>
              </a:ext>
            </a:extLst>
          </p:cNvPr>
          <p:cNvSpPr/>
          <p:nvPr/>
        </p:nvSpPr>
        <p:spPr>
          <a:xfrm>
            <a:off x="3233768" y="2947429"/>
            <a:ext cx="2054519" cy="6099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society</a:t>
            </a:r>
            <a:endParaRPr lang="en-US" sz="120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5BC844D-E723-A84B-8ABF-57786A11E71D}"/>
              </a:ext>
            </a:extLst>
          </p:cNvPr>
          <p:cNvSpPr/>
          <p:nvPr/>
        </p:nvSpPr>
        <p:spPr>
          <a:xfrm>
            <a:off x="4140533" y="2553085"/>
            <a:ext cx="2165084" cy="240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21</a:t>
            </a:r>
            <a:r>
              <a:rPr lang="en-US" sz="1200" baseline="30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century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F352AC-A98B-DE4C-A923-9F81B6DDBD8C}"/>
              </a:ext>
            </a:extLst>
          </p:cNvPr>
          <p:cNvSpPr/>
          <p:nvPr/>
        </p:nvSpPr>
        <p:spPr>
          <a:xfrm>
            <a:off x="4056251" y="2266376"/>
            <a:ext cx="2048528" cy="246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 smart society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E7901EB-59EA-EC4E-B611-76CB6C81199E}"/>
              </a:ext>
            </a:extLst>
          </p:cNvPr>
          <p:cNvSpPr/>
          <p:nvPr/>
        </p:nvSpPr>
        <p:spPr>
          <a:xfrm>
            <a:off x="6323759" y="2246208"/>
            <a:ext cx="1420224" cy="205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 4.0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4F0021D-3A97-4E4D-99C5-343534756971}"/>
              </a:ext>
            </a:extLst>
          </p:cNvPr>
          <p:cNvSpPr/>
          <p:nvPr/>
        </p:nvSpPr>
        <p:spPr>
          <a:xfrm>
            <a:off x="8389539" y="2150442"/>
            <a:ext cx="1420224" cy="362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Governance 4.0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D5CFA9E-E26D-EA4F-AF3D-FA14CEC61602}"/>
              </a:ext>
            </a:extLst>
          </p:cNvPr>
          <p:cNvSpPr/>
          <p:nvPr/>
        </p:nvSpPr>
        <p:spPr>
          <a:xfrm>
            <a:off x="8186964" y="3975920"/>
            <a:ext cx="1680323" cy="381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1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Bureaucratic-oriented political model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FAC825D-9C0B-4844-8F6D-889783E40662}"/>
              </a:ext>
            </a:extLst>
          </p:cNvPr>
          <p:cNvSpPr/>
          <p:nvPr/>
        </p:nvSpPr>
        <p:spPr>
          <a:xfrm>
            <a:off x="8723531" y="3489531"/>
            <a:ext cx="1938610" cy="381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1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Market-oriented new public management model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E955819-562C-E840-BB39-5F4529214756}"/>
              </a:ext>
            </a:extLst>
          </p:cNvPr>
          <p:cNvSpPr/>
          <p:nvPr/>
        </p:nvSpPr>
        <p:spPr>
          <a:xfrm>
            <a:off x="9142800" y="2875824"/>
            <a:ext cx="2269888" cy="52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value model emphasizing the complex role of network dan government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BB0AE74-B749-7545-9962-893D64227B33}"/>
              </a:ext>
            </a:extLst>
          </p:cNvPr>
          <p:cNvSpPr/>
          <p:nvPr/>
        </p:nvSpPr>
        <p:spPr>
          <a:xfrm>
            <a:off x="9759251" y="2303498"/>
            <a:ext cx="2004945" cy="233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1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Speed, convergence, ethics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1CB5A71-9743-B448-AC02-1D7932BCA749}"/>
              </a:ext>
            </a:extLst>
          </p:cNvPr>
          <p:cNvSpPr txBox="1"/>
          <p:nvPr/>
        </p:nvSpPr>
        <p:spPr>
          <a:xfrm>
            <a:off x="118605" y="5740547"/>
            <a:ext cx="537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</a:t>
            </a: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F01DA66-AFC3-A14C-98E8-FEB3B9399329}"/>
              </a:ext>
            </a:extLst>
          </p:cNvPr>
          <p:cNvSpPr txBox="1"/>
          <p:nvPr/>
        </p:nvSpPr>
        <p:spPr>
          <a:xfrm>
            <a:off x="952680" y="4868258"/>
            <a:ext cx="537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2.0</a:t>
            </a: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E808A6C-96CD-5344-84AE-5ACC53946991}"/>
              </a:ext>
            </a:extLst>
          </p:cNvPr>
          <p:cNvSpPr txBox="1"/>
          <p:nvPr/>
        </p:nvSpPr>
        <p:spPr>
          <a:xfrm>
            <a:off x="1868897" y="3969451"/>
            <a:ext cx="537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3.0</a:t>
            </a: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4AB7EB5-5538-1D41-8863-57220BBF9496}"/>
              </a:ext>
            </a:extLst>
          </p:cNvPr>
          <p:cNvSpPr txBox="1"/>
          <p:nvPr/>
        </p:nvSpPr>
        <p:spPr>
          <a:xfrm>
            <a:off x="2761886" y="3043352"/>
            <a:ext cx="537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4.0</a:t>
            </a: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FF01051-18C3-0246-B316-36A0EAD2F626}"/>
              </a:ext>
            </a:extLst>
          </p:cNvPr>
          <p:cNvSpPr/>
          <p:nvPr/>
        </p:nvSpPr>
        <p:spPr>
          <a:xfrm>
            <a:off x="2886282" y="2172627"/>
            <a:ext cx="1420224" cy="362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Society 5.0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8E22CDB-0BB3-FC4C-B468-0EFF1A5CF859}"/>
              </a:ext>
            </a:extLst>
          </p:cNvPr>
          <p:cNvSpPr txBox="1"/>
          <p:nvPr/>
        </p:nvSpPr>
        <p:spPr>
          <a:xfrm>
            <a:off x="5288921" y="4007314"/>
            <a:ext cx="537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</a:t>
            </a: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BCD53CC-2EAE-A94B-9890-4EC2FF4C3AC2}"/>
              </a:ext>
            </a:extLst>
          </p:cNvPr>
          <p:cNvSpPr txBox="1"/>
          <p:nvPr/>
        </p:nvSpPr>
        <p:spPr>
          <a:xfrm>
            <a:off x="5832727" y="3503147"/>
            <a:ext cx="537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2.0</a:t>
            </a: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BFC55D1-A15D-4147-AF16-49B850758062}"/>
              </a:ext>
            </a:extLst>
          </p:cNvPr>
          <p:cNvSpPr txBox="1"/>
          <p:nvPr/>
        </p:nvSpPr>
        <p:spPr>
          <a:xfrm>
            <a:off x="6282737" y="3005649"/>
            <a:ext cx="537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3.0</a:t>
            </a: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35E62BB-AE39-9045-B248-1E6C7E7A3CA8}"/>
              </a:ext>
            </a:extLst>
          </p:cNvPr>
          <p:cNvSpPr txBox="1"/>
          <p:nvPr/>
        </p:nvSpPr>
        <p:spPr>
          <a:xfrm>
            <a:off x="7536807" y="3981084"/>
            <a:ext cx="537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</a:t>
            </a: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BBFEE70-CB7E-7F4F-A6EC-E24140D1CE17}"/>
              </a:ext>
            </a:extLst>
          </p:cNvPr>
          <p:cNvSpPr txBox="1"/>
          <p:nvPr/>
        </p:nvSpPr>
        <p:spPr>
          <a:xfrm>
            <a:off x="8080615" y="3476917"/>
            <a:ext cx="537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2.0</a:t>
            </a: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BA0A45E-8513-5645-945F-A3095CE9C201}"/>
              </a:ext>
            </a:extLst>
          </p:cNvPr>
          <p:cNvSpPr txBox="1"/>
          <p:nvPr/>
        </p:nvSpPr>
        <p:spPr>
          <a:xfrm>
            <a:off x="8530625" y="2979419"/>
            <a:ext cx="537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3.0</a:t>
            </a: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D3A04478-4709-5244-B462-D258D5D015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6" t="50517" r="7559" b="31537"/>
          <a:stretch/>
        </p:blipFill>
        <p:spPr>
          <a:xfrm>
            <a:off x="7808604" y="1292522"/>
            <a:ext cx="484945" cy="554914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11C8CA21-C4D9-F540-A3D8-E252FAD4AF84}"/>
              </a:ext>
            </a:extLst>
          </p:cNvPr>
          <p:cNvSpPr/>
          <p:nvPr/>
        </p:nvSpPr>
        <p:spPr>
          <a:xfrm>
            <a:off x="6625932" y="1381563"/>
            <a:ext cx="1420224" cy="205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 5.0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BD58E84-8743-9E40-A5F8-47AC59D97404}"/>
              </a:ext>
            </a:extLst>
          </p:cNvPr>
          <p:cNvSpPr/>
          <p:nvPr/>
        </p:nvSpPr>
        <p:spPr>
          <a:xfrm>
            <a:off x="5749500" y="1356855"/>
            <a:ext cx="1063221" cy="524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customization and cyber physical cognitive system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162952E-42B4-D942-B95C-703C18801016}"/>
              </a:ext>
            </a:extLst>
          </p:cNvPr>
          <p:cNvSpPr/>
          <p:nvPr/>
        </p:nvSpPr>
        <p:spPr>
          <a:xfrm>
            <a:off x="8898101" y="1331369"/>
            <a:ext cx="1586805" cy="331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Future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Governance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56D3E62-C4E9-7C44-91A0-A1049EF0195D}"/>
              </a:ext>
            </a:extLst>
          </p:cNvPr>
          <p:cNvSpPr/>
          <p:nvPr/>
        </p:nvSpPr>
        <p:spPr>
          <a:xfrm>
            <a:off x="8126693" y="719001"/>
            <a:ext cx="2290244" cy="421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1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Konvergensi transformasi menuju </a:t>
            </a:r>
            <a:r>
              <a:rPr lang="en-US" sz="1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GovTech</a:t>
            </a:r>
            <a:r>
              <a:rPr lang="en-US" sz="11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bersifat </a:t>
            </a:r>
            <a:r>
              <a:rPr lang="en-US" sz="11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Citizen Centric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C0437441-6EF9-A545-AF7D-B78C224581BB}"/>
              </a:ext>
            </a:extLst>
          </p:cNvPr>
          <p:cNvCxnSpPr>
            <a:cxnSpLocks/>
          </p:cNvCxnSpPr>
          <p:nvPr/>
        </p:nvCxnSpPr>
        <p:spPr>
          <a:xfrm flipV="1">
            <a:off x="767068" y="1537254"/>
            <a:ext cx="2775619" cy="2839314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F161737F-7C77-1F4D-96F3-AAF7BFEEDD1A}"/>
              </a:ext>
            </a:extLst>
          </p:cNvPr>
          <p:cNvSpPr txBox="1"/>
          <p:nvPr/>
        </p:nvSpPr>
        <p:spPr>
          <a:xfrm rot="21011781">
            <a:off x="3013126" y="887184"/>
            <a:ext cx="6560535" cy="115710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422414"/>
              </a:avLst>
            </a:prstTxWarp>
            <a:spAutoFit/>
          </a:bodyPr>
          <a:lstStyle/>
          <a:p>
            <a:pPr algn="ctr">
              <a:defRPr/>
            </a:pPr>
            <a:r>
              <a:rPr lang="en-US" b="1" spc="600" dirty="0">
                <a:solidFill>
                  <a:srgbClr val="FF0000"/>
                </a:solidFill>
                <a:latin typeface="Tw Cen MT" panose="020B0602020104020603" pitchFamily="34" charset="0"/>
              </a:rPr>
              <a:t>Multi-dimensional Transformation</a:t>
            </a:r>
            <a:endParaRPr lang="en-ID" b="1" spc="600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4DAD9-ED88-0C61-AC6A-1F9F9A6E82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367" y="43755"/>
            <a:ext cx="462863" cy="727313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03F8C13-5DF1-7DAF-4AEA-B9B4A96D1507}"/>
              </a:ext>
            </a:extLst>
          </p:cNvPr>
          <p:cNvSpPr/>
          <p:nvPr/>
        </p:nvSpPr>
        <p:spPr>
          <a:xfrm>
            <a:off x="3756388" y="1802900"/>
            <a:ext cx="7272800" cy="331228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Technology Disruption, VUCA, Pandemic, Climate Change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A86965E-C0E3-54E0-1E46-EE481A9F018A}"/>
              </a:ext>
            </a:extLst>
          </p:cNvPr>
          <p:cNvSpPr/>
          <p:nvPr/>
        </p:nvSpPr>
        <p:spPr>
          <a:xfrm>
            <a:off x="10883675" y="685914"/>
            <a:ext cx="1150556" cy="105644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352A08-FC5D-8B69-0D80-7E13C08244D8}"/>
              </a:ext>
            </a:extLst>
          </p:cNvPr>
          <p:cNvSpPr/>
          <p:nvPr/>
        </p:nvSpPr>
        <p:spPr>
          <a:xfrm>
            <a:off x="10815038" y="986885"/>
            <a:ext cx="1287829" cy="515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9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Indonesia Maju 2045 melalui </a:t>
            </a:r>
            <a:r>
              <a:rPr lang="en-US" sz="900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Class Government</a:t>
            </a:r>
          </a:p>
          <a:p>
            <a:pPr algn="ctr">
              <a:defRPr/>
            </a:pPr>
            <a:r>
              <a:rPr lang="en-US" sz="105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“Indonesia Emas” </a:t>
            </a:r>
          </a:p>
        </p:txBody>
      </p:sp>
      <p:sp>
        <p:nvSpPr>
          <p:cNvPr id="9" name="Flowchart: Manual Operation 8">
            <a:extLst>
              <a:ext uri="{FF2B5EF4-FFF2-40B4-BE49-F238E27FC236}">
                <a16:creationId xmlns:a16="http://schemas.microsoft.com/office/drawing/2014/main" id="{DDCEAF91-69EB-D8E1-3FC7-ABA7ED1EC2F6}"/>
              </a:ext>
            </a:extLst>
          </p:cNvPr>
          <p:cNvSpPr/>
          <p:nvPr/>
        </p:nvSpPr>
        <p:spPr>
          <a:xfrm rot="10800000">
            <a:off x="4577161" y="4700292"/>
            <a:ext cx="948274" cy="848581"/>
          </a:xfrm>
          <a:prstGeom prst="flowChartManualOperation">
            <a:avLst/>
          </a:prstGeom>
          <a:solidFill>
            <a:srgbClr val="961A3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8D49E2-091E-D702-556B-2A26E56CA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1513">
            <a:off x="4866252" y="4717983"/>
            <a:ext cx="428526" cy="42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9889EB-2BA7-06AE-2E0C-303D965CE09B}"/>
              </a:ext>
            </a:extLst>
          </p:cNvPr>
          <p:cNvGrpSpPr/>
          <p:nvPr/>
        </p:nvGrpSpPr>
        <p:grpSpPr>
          <a:xfrm>
            <a:off x="4469688" y="5146152"/>
            <a:ext cx="7172144" cy="1523130"/>
            <a:chOff x="117156" y="6010928"/>
            <a:chExt cx="5701992" cy="821989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B56095F9-0BD6-B677-6806-9A728BFA7A4B}"/>
                </a:ext>
              </a:extLst>
            </p:cNvPr>
            <p:cNvSpPr/>
            <p:nvPr/>
          </p:nvSpPr>
          <p:spPr>
            <a:xfrm>
              <a:off x="166258" y="6020745"/>
              <a:ext cx="5652890" cy="812172"/>
            </a:xfrm>
            <a:prstGeom prst="roundRect">
              <a:avLst>
                <a:gd name="adj" fmla="val 11373"/>
              </a:avLst>
            </a:prstGeom>
            <a:solidFill>
              <a:schemeClr val="bg1"/>
            </a:solidFill>
            <a:ln>
              <a:solidFill>
                <a:srgbClr val="961A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D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02D195-2922-6D59-9BC6-F7F65A1297FE}"/>
                </a:ext>
              </a:extLst>
            </p:cNvPr>
            <p:cNvSpPr txBox="1"/>
            <p:nvPr/>
          </p:nvSpPr>
          <p:spPr>
            <a:xfrm>
              <a:off x="117156" y="6010928"/>
              <a:ext cx="5701992" cy="195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endParaRPr lang="en-US" sz="175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886AB25-D060-4628-5170-3B3693C3737C}"/>
              </a:ext>
            </a:extLst>
          </p:cNvPr>
          <p:cNvSpPr txBox="1"/>
          <p:nvPr/>
        </p:nvSpPr>
        <p:spPr>
          <a:xfrm>
            <a:off x="4670377" y="5203685"/>
            <a:ext cx="6971454" cy="1442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D" sz="2000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Membangun </a:t>
            </a:r>
            <a:r>
              <a:rPr lang="en-ID" sz="20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kepercayaan digital </a:t>
            </a:r>
            <a:r>
              <a:rPr lang="en-ID" sz="1600" b="1" i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(Digital Trust) </a:t>
            </a:r>
            <a:r>
              <a:rPr lang="en-ID" sz="2000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dan memperkuat </a:t>
            </a:r>
            <a:r>
              <a:rPr lang="en-ID" sz="20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keamanan siber </a:t>
            </a:r>
            <a:r>
              <a:rPr lang="en-ID" sz="1600" b="1" i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(Cyber Security)</a:t>
            </a:r>
            <a:r>
              <a:rPr lang="en-ID" sz="2000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sebagai </a:t>
            </a:r>
            <a:r>
              <a:rPr lang="en-ID" sz="2000" b="1" dirty="0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pilar utama optimalisasi Layanan Digital</a:t>
            </a:r>
          </a:p>
          <a:p>
            <a:pPr>
              <a:defRPr/>
            </a:pPr>
            <a:endParaRPr lang="en-ID" sz="1050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defRPr/>
            </a:pPr>
            <a:r>
              <a:rPr lang="en-ID" sz="1375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</a:t>
            </a:r>
            <a:r>
              <a:rPr lang="en-ID" sz="1100" i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Build digital trust and strengthen cyber security, as the main pillars to optimize Digital Services</a:t>
            </a:r>
            <a:r>
              <a:rPr lang="en-ID" sz="1375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29BED5DA-A16D-FE4F-C066-29EBE99B93CE}"/>
              </a:ext>
            </a:extLst>
          </p:cNvPr>
          <p:cNvSpPr/>
          <p:nvPr/>
        </p:nvSpPr>
        <p:spPr>
          <a:xfrm>
            <a:off x="11588139" y="6471537"/>
            <a:ext cx="1007984" cy="394173"/>
          </a:xfrm>
          <a:prstGeom prst="parallelogram">
            <a:avLst>
              <a:gd name="adj" fmla="val 57151"/>
            </a:avLst>
          </a:prstGeom>
          <a:solidFill>
            <a:srgbClr val="8E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839859A5-ABA2-D046-CFC3-33E88D0F1580}"/>
              </a:ext>
            </a:extLst>
          </p:cNvPr>
          <p:cNvSpPr txBox="1">
            <a:spLocks/>
          </p:cNvSpPr>
          <p:nvPr/>
        </p:nvSpPr>
        <p:spPr>
          <a:xfrm>
            <a:off x="11760027" y="6537364"/>
            <a:ext cx="476639" cy="230123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1CF2F-19B6-4B01-91BB-CDBA096AD5BE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114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C7081-A127-4927-A751-A92ACFBEE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51BAA-797B-8187-9896-AD6A0BC91A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" t="1032" r="2094" b="2820"/>
          <a:stretch/>
        </p:blipFill>
        <p:spPr>
          <a:xfrm>
            <a:off x="0" y="0"/>
            <a:ext cx="12281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69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1364</Words>
  <Application>Microsoft Macintosh PowerPoint</Application>
  <PresentationFormat>Widescreen</PresentationFormat>
  <Paragraphs>298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4" baseType="lpstr">
      <vt:lpstr>Aharoni</vt:lpstr>
      <vt:lpstr>Arial</vt:lpstr>
      <vt:lpstr>Arial Rounded MT Bold</vt:lpstr>
      <vt:lpstr>Bookman Old Style</vt:lpstr>
      <vt:lpstr>Calibri</vt:lpstr>
      <vt:lpstr>Calibri Light</vt:lpstr>
      <vt:lpstr>freight-sans-pro</vt:lpstr>
      <vt:lpstr>Montserrat</vt:lpstr>
      <vt:lpstr>Montserrat Black</vt:lpstr>
      <vt:lpstr>Montserrat ExtraBold</vt:lpstr>
      <vt:lpstr>Montserrat Light</vt:lpstr>
      <vt:lpstr>MotoGP Display Bold</vt:lpstr>
      <vt:lpstr>Open Sans</vt:lpstr>
      <vt:lpstr>Poppins</vt:lpstr>
      <vt:lpstr>Poppins </vt:lpstr>
      <vt:lpstr>Poppins Black</vt:lpstr>
      <vt:lpstr>Poppins SemiBold</vt:lpstr>
      <vt:lpstr>Tw Cen MT</vt:lpstr>
      <vt:lpstr>Wingdings</vt:lpstr>
      <vt:lpstr>Office Theme</vt:lpstr>
      <vt:lpstr>1_Office Theme</vt:lpstr>
      <vt:lpstr>5_Office Theme</vt:lpstr>
      <vt:lpstr>2_Office Theme</vt:lpstr>
      <vt:lpstr>3_Office Theme</vt:lpstr>
      <vt:lpstr>26_Office Theme</vt:lpstr>
      <vt:lpstr>BERGERAK REFORMASI BIROKRASI BERDAMPAK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cahyono tri birowo</cp:lastModifiedBy>
  <cp:revision>82</cp:revision>
  <dcterms:created xsi:type="dcterms:W3CDTF">2023-05-31T01:34:48Z</dcterms:created>
  <dcterms:modified xsi:type="dcterms:W3CDTF">2023-06-12T02:57:26Z</dcterms:modified>
</cp:coreProperties>
</file>